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3" r:id="rId2"/>
    <p:sldMasterId id="2147483676" r:id="rId3"/>
    <p:sldMasterId id="2147483697" r:id="rId4"/>
    <p:sldMasterId id="2147483702" r:id="rId5"/>
    <p:sldMasterId id="2147483709" r:id="rId6"/>
  </p:sldMasterIdLst>
  <p:notesMasterIdLst>
    <p:notesMasterId r:id="rId15"/>
  </p:notesMasterIdLst>
  <p:handoutMasterIdLst>
    <p:handoutMasterId r:id="rId16"/>
  </p:handoutMasterIdLst>
  <p:sldIdLst>
    <p:sldId id="414" r:id="rId7"/>
    <p:sldId id="596" r:id="rId8"/>
    <p:sldId id="508" r:id="rId9"/>
    <p:sldId id="598" r:id="rId10"/>
    <p:sldId id="599" r:id="rId11"/>
    <p:sldId id="601" r:id="rId12"/>
    <p:sldId id="603" r:id="rId13"/>
    <p:sldId id="604" r:id="rId14"/>
  </p:sldIdLst>
  <p:sldSz cx="9144000" cy="5143500" type="screen16x9"/>
  <p:notesSz cx="6858000" cy="9144000"/>
  <p:defaultTextStyle>
    <a:defPPr>
      <a:defRPr lang="zh-CN"/>
    </a:defPPr>
    <a:lvl1pPr marL="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0311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80622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20933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61244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01555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418660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821775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224886" algn="l" defTabSz="8062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841" autoAdjust="0"/>
    <p:restoredTop sz="89093" autoAdjust="0"/>
  </p:normalViewPr>
  <p:slideViewPr>
    <p:cSldViewPr>
      <p:cViewPr varScale="1">
        <p:scale>
          <a:sx n="98" d="100"/>
          <a:sy n="98" d="100"/>
        </p:scale>
        <p:origin x="-754" y="-77"/>
      </p:cViewPr>
      <p:guideLst>
        <p:guide orient="horz" pos="1620"/>
        <p:guide pos="2884"/>
      </p:guideLst>
    </p:cSldViewPr>
  </p:slideViewPr>
  <p:outlineViewPr>
    <p:cViewPr>
      <p:scale>
        <a:sx n="33" d="100"/>
        <a:sy n="33" d="100"/>
      </p:scale>
      <p:origin x="0" y="2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5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AC8A0-1C62-4754-BD6B-99EA7ABCA19B}" type="datetimeFigureOut">
              <a:rPr lang="zh-CN" altLang="en-US" smtClean="0"/>
              <a:pPr/>
              <a:t>2018-11-07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51479-51CF-4F9E-BC73-3D553EBA5F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9477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C1A53-6DE3-49DF-B4F5-E25C7FE3A762}" type="datetimeFigureOut">
              <a:rPr lang="zh-CN" altLang="en-US" smtClean="0"/>
              <a:pPr/>
              <a:t>2018-11-07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7712-E8FC-4B60-A86E-28B50AB965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1669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311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0622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0933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1244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1555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18660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21775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24886" algn="l" defTabSz="8062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806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1" dirty="0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How Edge Intelligence Accelerates Network- Compute-Convergence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只提供机架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提供服务器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统一</a:t>
            </a:r>
            <a:r>
              <a:rPr lang="en-US" altLang="zh-CN" dirty="0" err="1" smtClean="0"/>
              <a:t>IaaS</a:t>
            </a:r>
            <a:r>
              <a:rPr lang="zh-CN" altLang="en-US" dirty="0" smtClean="0"/>
              <a:t>层，统一管理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统一</a:t>
            </a:r>
            <a:r>
              <a:rPr lang="en-US" altLang="zh-CN" dirty="0" err="1" smtClean="0"/>
              <a:t>PaaS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2.3.4</a:t>
            </a:r>
            <a:r>
              <a:rPr lang="zh-CN" altLang="en-US" dirty="0" smtClean="0"/>
              <a:t>均可通过</a:t>
            </a:r>
            <a:r>
              <a:rPr lang="en-US" altLang="zh-CN" dirty="0" smtClean="0"/>
              <a:t>MEP</a:t>
            </a:r>
            <a:r>
              <a:rPr lang="zh-CN" altLang="en-US" dirty="0" smtClean="0"/>
              <a:t>提供能力开放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27712-E8FC-4B60-A86E-28B50AB965D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图片 2" descr="ppt模板-0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199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3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9"/>
            <a:ext cx="3008312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2" y="205979"/>
            <a:ext cx="2057401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3" y="205979"/>
            <a:ext cx="6019801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66" y="4956293"/>
            <a:ext cx="39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rgbClr val="9BBB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/>
              <a:t>‹#›</a:t>
            </a:fld>
            <a:endParaRPr lang="zh-CN" altLang="en-US" sz="1200" b="1" dirty="0">
              <a:solidFill>
                <a:srgbClr val="9BBB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59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内容占位符 5"/>
          <p:cNvSpPr>
            <a:spLocks noGrp="1"/>
          </p:cNvSpPr>
          <p:nvPr>
            <p:ph sz="quarter" idx="10"/>
          </p:nvPr>
        </p:nvSpPr>
        <p:spPr>
          <a:xfrm>
            <a:off x="107503" y="87474"/>
            <a:ext cx="7704856" cy="324036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714349" y="589346"/>
            <a:ext cx="7715304" cy="41791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  <a:lvl2pPr>
              <a:defRPr sz="2400">
                <a:latin typeface="微软雅黑" pitchFamily="34" charset="-122"/>
                <a:ea typeface="微软雅黑" pitchFamily="34" charset="-122"/>
              </a:defRPr>
            </a:lvl2pPr>
            <a:lvl3pPr>
              <a:defRPr sz="20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pic>
        <p:nvPicPr>
          <p:cNvPr id="9" name="图片 8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12427" y="4866501"/>
            <a:ext cx="731583" cy="235296"/>
          </a:xfrm>
          <a:prstGeom prst="rect">
            <a:avLst/>
          </a:prstGeom>
          <a:noFill/>
        </p:spPr>
        <p:txBody>
          <a:bodyPr wrap="square" lIns="80624" tIns="40310" rIns="80624" bIns="40310" rtlCol="0">
            <a:spAutoFit/>
          </a:bodyPr>
          <a:lstStyle/>
          <a:p>
            <a:pPr algn="r"/>
            <a:fld id="{24173ED6-4A69-4FA8-8A09-51FC87ACF5D8}" type="slidenum">
              <a:rPr lang="zh-CN" altLang="en-US" sz="1000" b="1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1689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001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9872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3835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9414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2405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586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16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6032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98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4" y="4956290"/>
            <a:ext cx="39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chemeClr val="accent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7545" y="49897"/>
            <a:ext cx="7488832" cy="378042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r>
              <a:rPr lang="en-US" altLang="zh-CN" dirty="0" smtClean="0"/>
              <a:t>(</a:t>
            </a:r>
            <a:r>
              <a:rPr lang="zh-CN" altLang="en-US" dirty="0" smtClean="0"/>
              <a:t>一级标题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60601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94172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4123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5" y="4956290"/>
            <a:ext cx="395536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fld id="{24173ED6-4A69-4FA8-8A09-51FC87ACF5D8}" type="slidenum">
              <a:rPr lang="zh-CN" altLang="en-US" sz="900" b="1" smtClean="0">
                <a:solidFill>
                  <a:srgbClr val="9BBB59"/>
                </a:solidFill>
                <a:latin typeface="微软雅黑" pitchFamily="34" charset="-122"/>
                <a:ea typeface="微软雅黑" pitchFamily="34" charset="-122"/>
              </a:rPr>
              <a:pPr algn="r" defTabSz="685800"/>
              <a:t>‹#›</a:t>
            </a:fld>
            <a:endParaRPr lang="zh-CN" altLang="en-US" sz="900" b="1" dirty="0">
              <a:solidFill>
                <a:srgbClr val="9BBB5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164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7" y="4956313"/>
            <a:ext cx="395536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fld id="{24173ED6-4A69-4FA8-8A09-51FC87ACF5D8}" type="slidenum">
              <a:rPr lang="zh-CN" altLang="en-US" sz="90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pPr algn="r" defTabSz="685800"/>
              <a:t>‹#›</a:t>
            </a:fld>
            <a:endParaRPr lang="zh-CN" altLang="en-US" sz="9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7508" y="51280"/>
            <a:ext cx="7886700" cy="378042"/>
          </a:xfrm>
          <a:prstGeom prst="rect">
            <a:avLst/>
          </a:prstGeom>
        </p:spPr>
        <p:txBody>
          <a:bodyPr/>
          <a:lstStyle>
            <a:lvl1pPr algn="l">
              <a:defRPr sz="17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272020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862267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5" y="4956290"/>
            <a:ext cx="395536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fld id="{24173ED6-4A69-4FA8-8A09-51FC87ACF5D8}" type="slidenum">
              <a:rPr lang="zh-CN" altLang="en-US" sz="900" b="1" smtClean="0">
                <a:solidFill>
                  <a:srgbClr val="9BBB59"/>
                </a:solidFill>
                <a:latin typeface="微软雅黑" pitchFamily="34" charset="-122"/>
                <a:ea typeface="微软雅黑" pitchFamily="34" charset="-122"/>
              </a:rPr>
              <a:pPr algn="r" defTabSz="685800"/>
              <a:t>‹#›</a:t>
            </a:fld>
            <a:endParaRPr lang="zh-CN" altLang="en-US" sz="900" b="1" dirty="0">
              <a:solidFill>
                <a:srgbClr val="9BBB5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0690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65" y="4956290"/>
            <a:ext cx="395536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fld id="{24173ED6-4A69-4FA8-8A09-51FC87ACF5D8}" type="slidenum">
              <a:rPr lang="zh-CN" altLang="en-US" sz="900" b="1" smtClean="0">
                <a:solidFill>
                  <a:srgbClr val="9BBB59"/>
                </a:solidFill>
                <a:latin typeface="微软雅黑" pitchFamily="34" charset="-122"/>
                <a:ea typeface="微软雅黑" pitchFamily="34" charset="-122"/>
              </a:rPr>
              <a:pPr algn="r" defTabSz="685800"/>
              <a:t>‹#›</a:t>
            </a:fld>
            <a:endParaRPr lang="zh-CN" altLang="en-US" sz="900" b="1" dirty="0">
              <a:solidFill>
                <a:srgbClr val="9BBB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43960"/>
            <a:ext cx="8229600" cy="475562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1561948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67" y="4956322"/>
            <a:ext cx="395536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 defTabSz="685800"/>
            <a:fld id="{24173ED6-4A69-4FA8-8A09-51FC87ACF5D8}" type="slidenum">
              <a:rPr lang="zh-CN" altLang="en-US" sz="900" b="1" smtClean="0">
                <a:solidFill>
                  <a:srgbClr val="0BD0D9"/>
                </a:solidFill>
                <a:latin typeface="微软雅黑" pitchFamily="34" charset="-122"/>
                <a:ea typeface="微软雅黑" pitchFamily="34" charset="-122"/>
              </a:rPr>
              <a:pPr algn="r" defTabSz="685800"/>
              <a:t>‹#›</a:t>
            </a:fld>
            <a:endParaRPr lang="zh-CN" altLang="en-US" sz="900" b="1" dirty="0">
              <a:solidFill>
                <a:srgbClr val="0BD0D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714349" y="589350"/>
            <a:ext cx="7715304" cy="41791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285721" y="53563"/>
            <a:ext cx="7215186" cy="3750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2450274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24129" y="4677986"/>
            <a:ext cx="2374900" cy="2381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9522411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8AE5-0693-4FC0-B03B-50038331EE29}" type="datetime1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6F9-9583-2D4B-8F23-35FAF52C04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60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图片 2" descr="ppt模板-0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内容占位符 5"/>
          <p:cNvSpPr>
            <a:spLocks noGrp="1"/>
          </p:cNvSpPr>
          <p:nvPr>
            <p:ph sz="quarter" idx="10"/>
          </p:nvPr>
        </p:nvSpPr>
        <p:spPr>
          <a:xfrm>
            <a:off x="107503" y="87474"/>
            <a:ext cx="7704856" cy="324036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714349" y="589346"/>
            <a:ext cx="7715304" cy="41791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  <a:lvl2pPr>
              <a:defRPr sz="2400">
                <a:latin typeface="微软雅黑" pitchFamily="34" charset="-122"/>
                <a:ea typeface="微软雅黑" pitchFamily="34" charset="-122"/>
              </a:defRPr>
            </a:lvl2pPr>
            <a:lvl3pPr>
              <a:defRPr sz="20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pic>
        <p:nvPicPr>
          <p:cNvPr id="9" name="图片 8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12427" y="4866501"/>
            <a:ext cx="731583" cy="235296"/>
          </a:xfrm>
          <a:prstGeom prst="rect">
            <a:avLst/>
          </a:prstGeom>
          <a:noFill/>
        </p:spPr>
        <p:txBody>
          <a:bodyPr wrap="square" lIns="80624" tIns="40310" rIns="80624" bIns="40310" rtlCol="0">
            <a:spAutoFit/>
          </a:bodyPr>
          <a:lstStyle/>
          <a:p>
            <a:pPr algn="r"/>
            <a:fld id="{24173ED6-4A69-4FA8-8A09-51FC87ACF5D8}" type="slidenum">
              <a:rPr lang="zh-CN" altLang="en-US" sz="100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0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8464" y="4956290"/>
            <a:ext cx="39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rgbClr val="FDD000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rgbClr val="FDD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7545" y="49897"/>
            <a:ext cx="7488832" cy="378042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r>
              <a:rPr lang="en-US" altLang="zh-CN" dirty="0"/>
              <a:t>(</a:t>
            </a:r>
            <a:r>
              <a:rPr lang="zh-CN" altLang="en-US" dirty="0"/>
              <a:t>一级标题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606010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75" y="4866501"/>
            <a:ext cx="395535" cy="235296"/>
          </a:xfrm>
          <a:prstGeom prst="rect">
            <a:avLst/>
          </a:prstGeom>
          <a:noFill/>
        </p:spPr>
        <p:txBody>
          <a:bodyPr wrap="square" lIns="80624" tIns="40310" rIns="80624" bIns="40310" rtlCol="0">
            <a:spAutoFit/>
          </a:bodyPr>
          <a:lstStyle/>
          <a:p>
            <a:pPr algn="r"/>
            <a:fld id="{24173ED6-4A69-4FA8-8A09-51FC87ACF5D8}" type="slidenum">
              <a:rPr lang="zh-CN" altLang="en-US" sz="100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0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10"/>
          </p:nvPr>
        </p:nvSpPr>
        <p:spPr>
          <a:xfrm>
            <a:off x="107502" y="87475"/>
            <a:ext cx="7704858" cy="324038"/>
          </a:xfrm>
          <a:prstGeom prst="rect">
            <a:avLst/>
          </a:prstGeom>
        </p:spPr>
        <p:txBody>
          <a:bodyPr lIns="80624" tIns="40310" rIns="80624" bIns="40310" anchor="ctr"/>
          <a:lstStyle>
            <a:lvl1pPr>
              <a:buNone/>
              <a:defRPr sz="2000" b="1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714358" y="589347"/>
            <a:ext cx="7715304" cy="4179124"/>
          </a:xfrm>
          <a:prstGeom prst="rect">
            <a:avLst/>
          </a:prstGeom>
        </p:spPr>
        <p:txBody>
          <a:bodyPr lIns="80624" tIns="40310" rIns="80624" bIns="40310">
            <a:normAutofit/>
          </a:bodyPr>
          <a:lstStyle>
            <a:lvl1pPr>
              <a:defRPr sz="25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2000">
                <a:latin typeface="微软雅黑" pitchFamily="34" charset="-122"/>
                <a:ea typeface="微软雅黑" pitchFamily="34" charset="-122"/>
              </a:defRPr>
            </a:lvl3pPr>
            <a:lvl4pPr>
              <a:defRPr sz="1500">
                <a:latin typeface="微软雅黑" pitchFamily="34" charset="-122"/>
                <a:ea typeface="微软雅黑" pitchFamily="34" charset="-122"/>
              </a:defRPr>
            </a:lvl4pPr>
            <a:lvl5pPr>
              <a:defRPr sz="15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24129" y="4677986"/>
            <a:ext cx="2374900" cy="2381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2952241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8AE5-0693-4FC0-B03B-50038331EE29}" type="datetime1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6F9-9583-2D4B-8F23-35FAF52C04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6052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pt模板-0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748721" y="4956575"/>
            <a:ext cx="395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algn="r" defTabSz="457118"/>
            <a:fld id="{0CC24640-BFC5-4DA6-BCEC-690BA1B120B2}" type="slidenum">
              <a:rPr lang="zh-CN" altLang="en-US" sz="1200" b="1">
                <a:solidFill>
                  <a:srgbClr val="9BBB59"/>
                </a:solidFill>
                <a:latin typeface="微软雅黑" pitchFamily="34" charset="-122"/>
                <a:ea typeface="微软雅黑" pitchFamily="34" charset="-122"/>
              </a:rPr>
              <a:pPr algn="r" defTabSz="457118"/>
              <a:t>‹#›</a:t>
            </a:fld>
            <a:endParaRPr lang="zh-CN" altLang="en-US" sz="1200" b="1" dirty="0">
              <a:solidFill>
                <a:srgbClr val="9BBB5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1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75" y="4866501"/>
            <a:ext cx="395535" cy="235296"/>
          </a:xfrm>
          <a:prstGeom prst="rect">
            <a:avLst/>
          </a:prstGeom>
          <a:noFill/>
        </p:spPr>
        <p:txBody>
          <a:bodyPr wrap="square" lIns="80624" tIns="40310" rIns="80624" bIns="40310" rtlCol="0">
            <a:spAutoFit/>
          </a:bodyPr>
          <a:lstStyle/>
          <a:p>
            <a:pPr algn="r"/>
            <a:fld id="{24173ED6-4A69-4FA8-8A09-51FC87ACF5D8}" type="slidenum">
              <a:rPr lang="zh-CN" altLang="en-US" sz="1000" b="1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10"/>
          </p:nvPr>
        </p:nvSpPr>
        <p:spPr>
          <a:xfrm>
            <a:off x="107502" y="87475"/>
            <a:ext cx="7704858" cy="324038"/>
          </a:xfrm>
          <a:prstGeom prst="rect">
            <a:avLst/>
          </a:prstGeom>
        </p:spPr>
        <p:txBody>
          <a:bodyPr lIns="80624" tIns="40310" rIns="80624" bIns="40310" anchor="ctr"/>
          <a:lstStyle>
            <a:lvl1pPr>
              <a:buNone/>
              <a:defRPr sz="2000" b="1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714358" y="589347"/>
            <a:ext cx="7715304" cy="4179124"/>
          </a:xfrm>
          <a:prstGeom prst="rect">
            <a:avLst/>
          </a:prstGeom>
        </p:spPr>
        <p:txBody>
          <a:bodyPr lIns="80624" tIns="40310" rIns="80624" bIns="40310">
            <a:normAutofit/>
          </a:bodyPr>
          <a:lstStyle>
            <a:lvl1pPr>
              <a:defRPr sz="25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2000">
                <a:latin typeface="微软雅黑" pitchFamily="34" charset="-122"/>
                <a:ea typeface="微软雅黑" pitchFamily="34" charset="-122"/>
              </a:defRPr>
            </a:lvl3pPr>
            <a:lvl4pPr>
              <a:defRPr sz="1500">
                <a:latin typeface="微软雅黑" pitchFamily="34" charset="-122"/>
                <a:ea typeface="微软雅黑" pitchFamily="34" charset="-122"/>
              </a:defRPr>
            </a:lvl4pPr>
            <a:lvl5pPr>
              <a:defRPr sz="15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pt模板-0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748721" y="4956575"/>
            <a:ext cx="395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algn="r"/>
            <a:fld id="{0CC24640-BFC5-4DA6-BCEC-690BA1B120B2}" type="slidenum">
              <a:rPr lang="zh-CN" altLang="en-US" sz="1200" b="1">
                <a:solidFill>
                  <a:srgbClr val="9BBB59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rgbClr val="9BBB5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11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1597822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6" r:id="rId4"/>
    <p:sldLayoutId id="2147483657" r:id="rId5"/>
    <p:sldLayoutId id="214748370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14282" y="-160754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857239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86352B6-62C1-4CE6-8A4A-56BF254F082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2018-11-07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E00AEF4-74B2-4727-BBDA-C9C738D6655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61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</p:sldLayoutIdLst>
  <p:txStyles>
    <p:titleStyle>
      <a:lvl1pPr algn="l" defTabSz="6858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Wingdings" pitchFamily="2" charset="2"/>
        <a:buChar char="Ø"/>
        <a:defRPr sz="1500" kern="1200">
          <a:solidFill>
            <a:schemeClr val="tx1"/>
          </a:solidFill>
          <a:latin typeface="+mn-ea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Wingdings" pitchFamily="2" charset="2"/>
        <a:buChar char="p"/>
        <a:defRPr sz="1400" kern="120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Wingdings" pitchFamily="2" charset="2"/>
        <a:buChar char="l"/>
        <a:defRPr sz="1400" kern="1200">
          <a:solidFill>
            <a:schemeClr val="tx1"/>
          </a:solidFill>
          <a:latin typeface="+mn-ea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Wingdings" pitchFamily="2" charset="2"/>
        <a:buChar char="ü"/>
        <a:defRPr sz="1200" kern="1200">
          <a:solidFill>
            <a:schemeClr val="tx1"/>
          </a:solidFill>
          <a:latin typeface="+mn-ea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86"/>
            <a:ext cx="7139136" cy="565513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972239"/>
            <a:ext cx="8229600" cy="362239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fld id="{A78A4AF8-9222-4008-BE02-030A8303AE87}" type="datetime1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 defTabSz="457118"/>
              <a:t>2018-11-07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fld id="{932DA6F9-9583-2D4B-8F23-35FAF52C04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 defTabSz="457118"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596346" y="82561"/>
            <a:ext cx="1201219" cy="68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3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hdr="0" ftr="0" dt="0"/>
  <p:txStyles>
    <p:titleStyle>
      <a:lvl1pPr algn="l" defTabSz="457118" rtl="0" eaLnBrk="1" latinLnBrk="0" hangingPunct="1">
        <a:spcBef>
          <a:spcPct val="0"/>
        </a:spcBef>
        <a:buNone/>
        <a:defRPr lang="zh-CN" altLang="en-US" sz="3200" b="1" kern="1200" dirty="0">
          <a:solidFill>
            <a:srgbClr val="0070C0"/>
          </a:solidFill>
          <a:latin typeface="黑体"/>
          <a:ea typeface="黑体"/>
          <a:cs typeface="黑体"/>
        </a:defRPr>
      </a:lvl1pPr>
    </p:titleStyle>
    <p:bodyStyle>
      <a:lvl1pPr marL="342839" indent="-342839" algn="l" defTabSz="45711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742823" indent="-285701" algn="l" defTabSz="45711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1142801" indent="-228558" algn="l" defTabSz="45711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599920" indent="-228558" algn="l" defTabSz="45711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2057042" indent="-228558" algn="l" defTabSz="45711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微软雅黑"/>
          <a:ea typeface="微软雅黑"/>
          <a:cs typeface="微软雅黑"/>
        </a:defRPr>
      </a:lvl5pPr>
      <a:lvl6pPr marL="2514159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8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3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4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9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86"/>
            <a:ext cx="7139136" cy="565513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972239"/>
            <a:ext cx="8229600" cy="362239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fld id="{A78A4AF8-9222-4008-BE02-030A8303AE87}" type="datetime1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 defTabSz="457118"/>
              <a:t>2018-11-07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18"/>
            <a:fld id="{932DA6F9-9583-2D4B-8F23-35FAF52C04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 defTabSz="457118"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596346" y="82561"/>
            <a:ext cx="1201219" cy="6889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3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</p:sldLayoutIdLst>
  <p:hf hdr="0" ftr="0" dt="0"/>
  <p:txStyles>
    <p:titleStyle>
      <a:lvl1pPr algn="l" defTabSz="457118" rtl="0" eaLnBrk="1" latinLnBrk="0" hangingPunct="1">
        <a:spcBef>
          <a:spcPct val="0"/>
        </a:spcBef>
        <a:buNone/>
        <a:defRPr lang="zh-CN" altLang="en-US" sz="3200" b="1" kern="1200" dirty="0">
          <a:solidFill>
            <a:srgbClr val="0070C0"/>
          </a:solidFill>
          <a:latin typeface="黑体"/>
          <a:ea typeface="黑体"/>
          <a:cs typeface="黑体"/>
        </a:defRPr>
      </a:lvl1pPr>
    </p:titleStyle>
    <p:bodyStyle>
      <a:lvl1pPr marL="342839" indent="-342839" algn="l" defTabSz="45711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742823" indent="-285701" algn="l" defTabSz="45711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1142801" indent="-228558" algn="l" defTabSz="45711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599920" indent="-228558" algn="l" defTabSz="45711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2057042" indent="-228558" algn="l" defTabSz="45711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微软雅黑"/>
          <a:ea typeface="微软雅黑"/>
          <a:cs typeface="微软雅黑"/>
        </a:defRPr>
      </a:lvl5pPr>
      <a:lvl6pPr marL="2514159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58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8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3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4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9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emf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jpeg"/><Relationship Id="rId4" Type="http://schemas.openxmlformats.org/officeDocument/2006/relationships/image" Target="../media/image22.png"/><Relationship Id="rId9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24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12" y="1543064"/>
            <a:ext cx="7406537" cy="2805230"/>
          </a:xfrm>
          <a:prstGeom prst="rect">
            <a:avLst/>
          </a:prstGeom>
          <a:noFill/>
        </p:spPr>
        <p:txBody>
          <a:bodyPr wrap="square" lIns="80624" tIns="40310" rIns="80624" bIns="40310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How Edge Intelligence Accelerates Network- Compute-Convergence (NCC)</a:t>
            </a:r>
          </a:p>
          <a:p>
            <a:pPr algn="ctr"/>
            <a:endParaRPr lang="en-US" altLang="zh-CN" sz="2400" b="1" dirty="0" smtClean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  <a:p>
            <a:pPr algn="ctr"/>
            <a:endParaRPr lang="en-US" altLang="zh-CN" sz="2400" b="1" dirty="0" smtClean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  <a:p>
            <a:pPr algn="ctr"/>
            <a:endParaRPr lang="en-US" altLang="zh-CN" sz="2400" b="1" dirty="0" smtClean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  <a:p>
            <a:pPr algn="ctr"/>
            <a:r>
              <a:rPr lang="en-US" altLang="zh-CN" sz="2400" b="1" dirty="0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IETF 103  Bangkok</a:t>
            </a:r>
          </a:p>
          <a:p>
            <a:pPr algn="ctr"/>
            <a:r>
              <a:rPr lang="en-US" altLang="zh-CN" sz="1800" b="1" dirty="0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2018.11</a:t>
            </a:r>
          </a:p>
          <a:p>
            <a:pPr algn="ctr"/>
            <a:endParaRPr lang="en-US" altLang="zh-CN" b="1" dirty="0" smtClean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圆角矩形 73"/>
          <p:cNvSpPr/>
          <p:nvPr/>
        </p:nvSpPr>
        <p:spPr>
          <a:xfrm>
            <a:off x="5724128" y="1131590"/>
            <a:ext cx="3168352" cy="2624396"/>
          </a:xfrm>
          <a:prstGeom prst="roundRect">
            <a:avLst>
              <a:gd name="adj" fmla="val 2485"/>
            </a:avLst>
          </a:prstGeom>
          <a:solidFill>
            <a:schemeClr val="tx2">
              <a:lumMod val="95000"/>
            </a:schemeClr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defTabSz="914400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On-Premise Edge</a:t>
            </a:r>
          </a:p>
        </p:txBody>
      </p:sp>
      <p:sp>
        <p:nvSpPr>
          <p:cNvPr id="164" name="圆角矩形 163"/>
          <p:cNvSpPr/>
          <p:nvPr/>
        </p:nvSpPr>
        <p:spPr>
          <a:xfrm>
            <a:off x="5796135" y="1419622"/>
            <a:ext cx="1440000" cy="2255972"/>
          </a:xfrm>
          <a:prstGeom prst="roundRect">
            <a:avLst>
              <a:gd name="adj" fmla="val 2485"/>
            </a:avLst>
          </a:prstGeom>
          <a:solidFill>
            <a:schemeClr val="tx2">
              <a:lumMod val="95000"/>
            </a:schemeClr>
          </a:solidFill>
          <a:ln w="9525" cap="flat">
            <a:solidFill>
              <a:schemeClr val="tx1"/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defTabSz="914400"/>
            <a:r>
              <a:rPr lang="en-US" altLang="zh-CN" sz="1200" b="1" dirty="0" smtClean="0">
                <a:latin typeface="Garamond" pitchFamily="18" charset="0"/>
                <a:ea typeface="微软雅黑" pitchFamily="34" charset="-122"/>
              </a:rPr>
              <a:t>AP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7376882" y="1419622"/>
            <a:ext cx="1440000" cy="2255972"/>
          </a:xfrm>
          <a:prstGeom prst="roundRect">
            <a:avLst>
              <a:gd name="adj" fmla="val 2485"/>
            </a:avLst>
          </a:prstGeom>
          <a:solidFill>
            <a:schemeClr val="tx2">
              <a:lumMod val="95000"/>
            </a:schemeClr>
          </a:solidFill>
          <a:ln w="9525" cap="flat">
            <a:solidFill>
              <a:schemeClr val="tx1"/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defTabSz="914400"/>
            <a:r>
              <a:rPr lang="en-US" altLang="zh-CN" sz="1200" b="1" dirty="0" smtClean="0">
                <a:latin typeface="Garamond" pitchFamily="18" charset="0"/>
                <a:ea typeface="微软雅黑" pitchFamily="34" charset="-122"/>
              </a:rPr>
              <a:t>UE/Terminal</a:t>
            </a:r>
          </a:p>
        </p:txBody>
      </p:sp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CN" dirty="0" smtClean="0">
                <a:latin typeface="Garamond" pitchFamily="18" charset="0"/>
              </a:rPr>
              <a:t>Where is Edge Computing</a:t>
            </a:r>
            <a:endParaRPr lang="zh-CN" altLang="en-US" dirty="0">
              <a:latin typeface="Garamond" pitchFamily="18" charset="0"/>
            </a:endParaRPr>
          </a:p>
        </p:txBody>
      </p:sp>
      <p:sp>
        <p:nvSpPr>
          <p:cNvPr id="81" name="圆角矩形 80"/>
          <p:cNvSpPr/>
          <p:nvPr/>
        </p:nvSpPr>
        <p:spPr>
          <a:xfrm>
            <a:off x="179512" y="627534"/>
            <a:ext cx="8778118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Edge Cloud </a:t>
            </a:r>
            <a:r>
              <a:rPr lang="en-US" altLang="zh-CN" sz="1600" b="1" dirty="0" err="1" smtClean="0">
                <a:latin typeface="Garamond" pitchFamily="18" charset="0"/>
                <a:ea typeface="微软雅黑" pitchFamily="34" charset="-122"/>
              </a:rPr>
              <a:t>vs</a:t>
            </a:r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 On-Premise Edge</a:t>
            </a:r>
            <a:endParaRPr lang="zh-CN" altLang="en-US" sz="16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85" name="圆角矩形 84"/>
          <p:cNvSpPr/>
          <p:nvPr/>
        </p:nvSpPr>
        <p:spPr>
          <a:xfrm>
            <a:off x="274379" y="1178260"/>
            <a:ext cx="1220838" cy="1165844"/>
          </a:xfrm>
          <a:prstGeom prst="roundRect">
            <a:avLst>
              <a:gd name="adj" fmla="val 2485"/>
            </a:avLst>
          </a:prstGeom>
          <a:solidFill>
            <a:schemeClr val="tx2">
              <a:lumMod val="95000"/>
            </a:schemeClr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45719" rIns="0" bIns="45719" numCol="1" spcCol="38100" rtlCol="0" anchor="t">
            <a:noAutofit/>
          </a:bodyPr>
          <a:lstStyle/>
          <a:p>
            <a:pPr algn="ctr" defTabSz="914400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Central Cloud</a:t>
            </a:r>
            <a:endParaRPr lang="zh-CN" altLang="en-US" sz="1400" b="1" dirty="0" smtClean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xmlns="" id="{3823C49A-262A-43DF-A931-D2D4D47258AC}"/>
              </a:ext>
            </a:extLst>
          </p:cNvPr>
          <p:cNvSpPr/>
          <p:nvPr/>
        </p:nvSpPr>
        <p:spPr>
          <a:xfrm>
            <a:off x="3657612" y="2569643"/>
            <a:ext cx="1417143" cy="548632"/>
          </a:xfrm>
          <a:prstGeom prst="ellips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914400"/>
            <a:r>
              <a:rPr lang="en-US" altLang="zh-CN" sz="1200" b="1" dirty="0" smtClean="0">
                <a:latin typeface="Garamond" pitchFamily="18" charset="0"/>
                <a:ea typeface="微软雅黑" pitchFamily="34" charset="-122"/>
              </a:rPr>
              <a:t>Access</a:t>
            </a:r>
            <a:endParaRPr lang="zh-CN" altLang="en-US" sz="120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94" name="椭圆 93">
            <a:extLst>
              <a:ext uri="{FF2B5EF4-FFF2-40B4-BE49-F238E27FC236}">
                <a16:creationId xmlns:a16="http://schemas.microsoft.com/office/drawing/2014/main" xmlns="" id="{3823C49A-262A-43DF-A931-D2D4D47258AC}"/>
              </a:ext>
            </a:extLst>
          </p:cNvPr>
          <p:cNvSpPr/>
          <p:nvPr/>
        </p:nvSpPr>
        <p:spPr>
          <a:xfrm>
            <a:off x="823011" y="2569643"/>
            <a:ext cx="1417143" cy="548632"/>
          </a:xfrm>
          <a:prstGeom prst="ellips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914400"/>
            <a:r>
              <a:rPr lang="en-US" altLang="zh-CN" sz="1200" b="1" dirty="0" smtClean="0">
                <a:latin typeface="Garamond" pitchFamily="18" charset="0"/>
                <a:ea typeface="+mj-ea"/>
                <a:cs typeface="+mj-cs"/>
              </a:rPr>
              <a:t>Back Bone</a:t>
            </a:r>
            <a:endParaRPr lang="zh-CN" altLang="en-US" sz="120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xmlns="" id="{3823C49A-262A-43DF-A931-D2D4D47258AC}"/>
              </a:ext>
            </a:extLst>
          </p:cNvPr>
          <p:cNvSpPr/>
          <p:nvPr/>
        </p:nvSpPr>
        <p:spPr>
          <a:xfrm>
            <a:off x="2286031" y="2569643"/>
            <a:ext cx="1417143" cy="548632"/>
          </a:xfrm>
          <a:prstGeom prst="ellips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914400"/>
            <a:r>
              <a:rPr lang="en-US" altLang="zh-CN" sz="1200" b="1" dirty="0" smtClean="0">
                <a:latin typeface="Garamond" pitchFamily="18" charset="0"/>
                <a:ea typeface="+mj-ea"/>
                <a:cs typeface="+mj-cs"/>
              </a:rPr>
              <a:t>Metropolitan</a:t>
            </a:r>
            <a:endParaRPr lang="zh-CN" altLang="en-US" sz="120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11" name="圆角矩形 110"/>
          <p:cNvSpPr/>
          <p:nvPr/>
        </p:nvSpPr>
        <p:spPr>
          <a:xfrm>
            <a:off x="1828837" y="1178260"/>
            <a:ext cx="3748988" cy="822949"/>
          </a:xfrm>
          <a:prstGeom prst="roundRect">
            <a:avLst>
              <a:gd name="adj" fmla="val 2485"/>
            </a:avLst>
          </a:prstGeom>
          <a:solidFill>
            <a:schemeClr val="tx2">
              <a:lumMod val="95000"/>
            </a:schemeClr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45719" rIns="0" bIns="45719" numCol="1" spcCol="38100" rtlCol="0" anchor="t">
            <a:noAutofit/>
          </a:bodyPr>
          <a:lstStyle/>
          <a:p>
            <a:pPr algn="ctr" defTabSz="914400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Edge Cloud</a:t>
            </a:r>
          </a:p>
        </p:txBody>
      </p:sp>
      <p:pic>
        <p:nvPicPr>
          <p:cNvPr id="152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878448" y="2741118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3506868" y="2734918"/>
            <a:ext cx="392856" cy="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4754876" y="2138382"/>
            <a:ext cx="360000" cy="137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>
                <a:latin typeface="Garamond" pitchFamily="18" charset="0"/>
                <a:ea typeface="+mj-ea"/>
                <a:cs typeface="+mj-cs"/>
              </a:rPr>
              <a:t>CU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55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4754876" y="2001224"/>
            <a:ext cx="360000" cy="1371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  <a:cs typeface="+mj-cs"/>
              </a:rPr>
              <a:t>UPF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56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4754876" y="1864066"/>
            <a:ext cx="640000" cy="137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</a:rPr>
              <a:t>EC</a:t>
            </a:r>
            <a:endParaRPr lang="zh-CN" altLang="en-US" sz="1050" b="1" dirty="0" smtClean="0">
              <a:latin typeface="Garamond" pitchFamily="18" charset="0"/>
              <a:ea typeface="+mj-ea"/>
            </a:endParaRPr>
          </a:p>
        </p:txBody>
      </p:sp>
      <p:pic>
        <p:nvPicPr>
          <p:cNvPr id="157" name="图片 15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54876" y="1618779"/>
            <a:ext cx="640000" cy="241791"/>
          </a:xfrm>
          <a:prstGeom prst="rect">
            <a:avLst/>
          </a:prstGeom>
        </p:spPr>
      </p:pic>
      <p:sp>
        <p:nvSpPr>
          <p:cNvPr id="160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450512" y="1760830"/>
            <a:ext cx="868571" cy="171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100" b="1" dirty="0" smtClean="0">
                <a:latin typeface="Garamond" pitchFamily="18" charset="0"/>
                <a:ea typeface="+mj-ea"/>
              </a:rPr>
              <a:t>DC</a:t>
            </a:r>
            <a:endParaRPr lang="zh-CN" altLang="en-US" sz="1100" b="1" dirty="0" smtClean="0">
              <a:latin typeface="Garamond" pitchFamily="18" charset="0"/>
              <a:ea typeface="+mj-ea"/>
            </a:endParaRPr>
          </a:p>
        </p:txBody>
      </p:sp>
      <p:pic>
        <p:nvPicPr>
          <p:cNvPr id="161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383296" y="1618779"/>
            <a:ext cx="640000" cy="241791"/>
          </a:xfrm>
          <a:prstGeom prst="rect">
            <a:avLst/>
          </a:prstGeom>
          <a:noFill/>
        </p:spPr>
      </p:pic>
      <p:pic>
        <p:nvPicPr>
          <p:cNvPr id="162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206244" y="2432485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179143" y="2981118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Picture 8" descr="advantech Industrial Cellular Routers 的图像结果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219822"/>
            <a:ext cx="444404" cy="21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moxa Iot gateway 的图像结果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3" y="2427734"/>
            <a:ext cx="457194" cy="48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TextBox 172"/>
          <p:cNvSpPr txBox="1"/>
          <p:nvPr/>
        </p:nvSpPr>
        <p:spPr>
          <a:xfrm>
            <a:off x="6511533" y="1779662"/>
            <a:ext cx="606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Base</a:t>
            </a:r>
          </a:p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Station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176" name="Picture 2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7" y="1779662"/>
            <a:ext cx="274316" cy="3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TextBox 176"/>
          <p:cNvSpPr txBox="1"/>
          <p:nvPr/>
        </p:nvSpPr>
        <p:spPr>
          <a:xfrm>
            <a:off x="7902000" y="1779662"/>
            <a:ext cx="838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Cell Phone</a:t>
            </a:r>
          </a:p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/Pad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182" name="图片 96" descr="基站.png">
            <a:extLst>
              <a:ext uri="{FF2B5EF4-FFF2-40B4-BE49-F238E27FC236}">
                <a16:creationId xmlns:a16="http://schemas.microsoft.com/office/drawing/2014/main" xmlns="" id="{3C87C2C7-5A1F-4F23-B303-783B3BC458F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940151" y="1779662"/>
            <a:ext cx="232288" cy="435190"/>
          </a:xfrm>
          <a:prstGeom prst="rect">
            <a:avLst/>
          </a:prstGeom>
          <a:ln/>
        </p:spPr>
      </p:pic>
      <p:cxnSp>
        <p:nvCxnSpPr>
          <p:cNvPr id="183" name="直接连接符 182"/>
          <p:cNvCxnSpPr>
            <a:stCxn id="152" idx="3"/>
            <a:endCxn id="182" idx="1"/>
          </p:cNvCxnSpPr>
          <p:nvPr/>
        </p:nvCxnSpPr>
        <p:spPr>
          <a:xfrm flipV="1">
            <a:off x="5271304" y="1997257"/>
            <a:ext cx="668847" cy="86386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4" name="直接连接符 183"/>
          <p:cNvCxnSpPr>
            <a:endCxn id="152" idx="3"/>
          </p:cNvCxnSpPr>
          <p:nvPr/>
        </p:nvCxnSpPr>
        <p:spPr>
          <a:xfrm flipH="1">
            <a:off x="5271305" y="2355963"/>
            <a:ext cx="397959" cy="50515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85" name="Picture 54" descr="核心路由器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96" y="3372790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2043848" y="2741118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688370" y="2738447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2834663" y="2432485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1371643" y="2432485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1371643" y="2981118"/>
            <a:ext cx="392856" cy="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Picture 201" descr="25">
            <a:extLst>
              <a:ext uri="{FF2B5EF4-FFF2-40B4-BE49-F238E27FC236}">
                <a16:creationId xmlns:a16="http://schemas.microsoft.com/office/drawing/2014/main" xmlns="" id="{CBF84BEB-771C-4C8B-BCBF-59CCBD7E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2834663" y="2981118"/>
            <a:ext cx="392856" cy="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3383296" y="2138382"/>
            <a:ext cx="360000" cy="137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>
                <a:latin typeface="Garamond" pitchFamily="18" charset="0"/>
                <a:ea typeface="+mj-ea"/>
                <a:cs typeface="+mj-cs"/>
              </a:rPr>
              <a:t>CU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93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3383296" y="2001224"/>
            <a:ext cx="360000" cy="1371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  <a:cs typeface="+mj-cs"/>
              </a:rPr>
              <a:t>UPF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94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3383296" y="1864066"/>
            <a:ext cx="640000" cy="137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</a:rPr>
              <a:t>EC</a:t>
            </a:r>
            <a:endParaRPr lang="zh-CN" altLang="en-US" sz="1050" b="1" dirty="0" smtClean="0">
              <a:latin typeface="Garamond" pitchFamily="18" charset="0"/>
              <a:ea typeface="+mj-ea"/>
            </a:endParaRPr>
          </a:p>
        </p:txBody>
      </p:sp>
      <p:sp>
        <p:nvSpPr>
          <p:cNvPr id="195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1920276" y="2138382"/>
            <a:ext cx="360000" cy="137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>
                <a:latin typeface="Garamond" pitchFamily="18" charset="0"/>
                <a:ea typeface="+mj-ea"/>
                <a:cs typeface="+mj-cs"/>
              </a:rPr>
              <a:t>CU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96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1920276" y="2001224"/>
            <a:ext cx="360000" cy="1371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  <a:cs typeface="+mj-cs"/>
              </a:rPr>
              <a:t>UPF</a:t>
            </a:r>
            <a:endParaRPr lang="zh-CN" altLang="en-US" sz="105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97" name="TextBox 141">
            <a:extLst>
              <a:ext uri="{FF2B5EF4-FFF2-40B4-BE49-F238E27FC236}">
                <a16:creationId xmlns:a16="http://schemas.microsoft.com/office/drawing/2014/main" xmlns="" id="{F243D5DE-38D1-40C7-B185-CB0339F5B2F4}"/>
              </a:ext>
            </a:extLst>
          </p:cNvPr>
          <p:cNvSpPr txBox="1"/>
          <p:nvPr/>
        </p:nvSpPr>
        <p:spPr>
          <a:xfrm>
            <a:off x="1920276" y="1864066"/>
            <a:ext cx="640000" cy="137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>
            <a:defPPr>
              <a:defRPr lang="zh-CN"/>
            </a:defPPr>
            <a:lvl1pPr algn="ctr">
              <a:defRPr sz="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400"/>
            <a:r>
              <a:rPr lang="en-US" altLang="zh-CN" sz="1050" b="1" dirty="0" smtClean="0">
                <a:latin typeface="Garamond" pitchFamily="18" charset="0"/>
                <a:ea typeface="+mj-ea"/>
              </a:rPr>
              <a:t>EC</a:t>
            </a:r>
            <a:endParaRPr lang="zh-CN" altLang="en-US" sz="1050" b="1" dirty="0" smtClean="0">
              <a:latin typeface="Garamond" pitchFamily="18" charset="0"/>
              <a:ea typeface="+mj-ea"/>
            </a:endParaRPr>
          </a:p>
        </p:txBody>
      </p:sp>
      <p:pic>
        <p:nvPicPr>
          <p:cNvPr id="198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920276" y="1618779"/>
            <a:ext cx="640000" cy="241791"/>
          </a:xfrm>
          <a:prstGeom prst="rect">
            <a:avLst/>
          </a:prstGeom>
          <a:noFill/>
        </p:spPr>
      </p:pic>
      <p:cxnSp>
        <p:nvCxnSpPr>
          <p:cNvPr id="199" name="直接连接符 198"/>
          <p:cNvCxnSpPr>
            <a:stCxn id="152" idx="0"/>
            <a:endCxn id="154" idx="2"/>
          </p:cNvCxnSpPr>
          <p:nvPr/>
        </p:nvCxnSpPr>
        <p:spPr>
          <a:xfrm flipH="1" flipV="1">
            <a:off x="4934876" y="2275525"/>
            <a:ext cx="140000" cy="46559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0" name="直接连接符 199"/>
          <p:cNvCxnSpPr>
            <a:stCxn id="153" idx="0"/>
            <a:endCxn id="192" idx="2"/>
          </p:cNvCxnSpPr>
          <p:nvPr/>
        </p:nvCxnSpPr>
        <p:spPr>
          <a:xfrm flipH="1" flipV="1">
            <a:off x="3563296" y="2275525"/>
            <a:ext cx="140000" cy="45939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1" name="直接连接符 200"/>
          <p:cNvCxnSpPr>
            <a:stCxn id="186" idx="0"/>
            <a:endCxn id="195" idx="2"/>
          </p:cNvCxnSpPr>
          <p:nvPr/>
        </p:nvCxnSpPr>
        <p:spPr>
          <a:xfrm flipH="1" flipV="1">
            <a:off x="2100276" y="2275525"/>
            <a:ext cx="140000" cy="46559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3" name="直接连接符 202"/>
          <p:cNvCxnSpPr>
            <a:stCxn id="153" idx="2"/>
            <a:endCxn id="185" idx="0"/>
          </p:cNvCxnSpPr>
          <p:nvPr/>
        </p:nvCxnSpPr>
        <p:spPr>
          <a:xfrm>
            <a:off x="3703296" y="2974919"/>
            <a:ext cx="0" cy="39787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04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0512" y="1437432"/>
            <a:ext cx="868571" cy="328144"/>
          </a:xfrm>
          <a:prstGeom prst="rect">
            <a:avLst/>
          </a:prstGeom>
          <a:noFill/>
        </p:spPr>
      </p:pic>
      <p:cxnSp>
        <p:nvCxnSpPr>
          <p:cNvPr id="205" name="直接连接符 204"/>
          <p:cNvCxnSpPr>
            <a:stCxn id="187" idx="0"/>
            <a:endCxn id="160" idx="2"/>
          </p:cNvCxnSpPr>
          <p:nvPr/>
        </p:nvCxnSpPr>
        <p:spPr>
          <a:xfrm flipV="1">
            <a:off x="884798" y="1932259"/>
            <a:ext cx="0" cy="80618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7" name="TextBox 206"/>
          <p:cNvSpPr txBox="1"/>
          <p:nvPr/>
        </p:nvSpPr>
        <p:spPr>
          <a:xfrm>
            <a:off x="2645532" y="3397954"/>
            <a:ext cx="8675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latin typeface="Garamond" pitchFamily="18" charset="0"/>
              </a:rPr>
              <a:t>BRAS/BNG</a:t>
            </a:r>
            <a:endParaRPr lang="zh-CN" altLang="en-US" sz="1050" dirty="0">
              <a:latin typeface="Garamond" pitchFamily="18" charset="0"/>
            </a:endParaRPr>
          </a:p>
        </p:txBody>
      </p:sp>
      <p:cxnSp>
        <p:nvCxnSpPr>
          <p:cNvPr id="217" name="直接连接符 216"/>
          <p:cNvCxnSpPr>
            <a:stCxn id="186" idx="0"/>
          </p:cNvCxnSpPr>
          <p:nvPr/>
        </p:nvCxnSpPr>
        <p:spPr>
          <a:xfrm flipV="1">
            <a:off x="2240276" y="2036785"/>
            <a:ext cx="171483" cy="70433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0" name="直接连接符 219"/>
          <p:cNvCxnSpPr>
            <a:stCxn id="153" idx="0"/>
          </p:cNvCxnSpPr>
          <p:nvPr/>
        </p:nvCxnSpPr>
        <p:spPr>
          <a:xfrm flipV="1">
            <a:off x="3703296" y="2036784"/>
            <a:ext cx="148623" cy="69813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3" name="直接连接符 222"/>
          <p:cNvCxnSpPr/>
          <p:nvPr/>
        </p:nvCxnSpPr>
        <p:spPr>
          <a:xfrm flipV="1">
            <a:off x="5076055" y="2036784"/>
            <a:ext cx="148623" cy="69813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8" name="TextBox 77"/>
          <p:cNvSpPr txBox="1"/>
          <p:nvPr/>
        </p:nvSpPr>
        <p:spPr>
          <a:xfrm>
            <a:off x="6465847" y="2499742"/>
            <a:ext cx="6976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Home</a:t>
            </a:r>
          </a:p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Gateway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7376" y="3147814"/>
            <a:ext cx="774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err="1" smtClean="0">
                <a:latin typeface="Garamond" pitchFamily="18" charset="0"/>
                <a:ea typeface="微软雅黑" pitchFamily="34" charset="-122"/>
              </a:rPr>
              <a:t>IoT</a:t>
            </a:r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/</a:t>
            </a:r>
            <a:r>
              <a:rPr lang="en-US" altLang="zh-CN" sz="1100" b="1" dirty="0" err="1" smtClean="0">
                <a:latin typeface="Garamond" pitchFamily="18" charset="0"/>
                <a:ea typeface="微软雅黑" pitchFamily="34" charset="-122"/>
              </a:rPr>
              <a:t>IIoT</a:t>
            </a:r>
            <a:endParaRPr lang="en-US" altLang="zh-CN" sz="1100" b="1" dirty="0" smtClean="0">
              <a:latin typeface="Garamond" pitchFamily="18" charset="0"/>
              <a:ea typeface="微软雅黑" pitchFamily="34" charset="-122"/>
            </a:endParaRPr>
          </a:p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Gateway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80" name="Picture 8" descr="http://downloadt.advantech.com/download/downloadlit.aspx?LIT_ID=d7540e56-b62e-4beb-8d00-23799834a46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225" r="22213"/>
          <a:stretch>
            <a:fillRect/>
          </a:stretch>
        </p:blipFill>
        <p:spPr bwMode="auto">
          <a:xfrm>
            <a:off x="7452319" y="2427734"/>
            <a:ext cx="360040" cy="4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8033994" y="264375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Sensor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54646" y="3219822"/>
            <a:ext cx="740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Wearable</a:t>
            </a:r>
          </a:p>
          <a:p>
            <a:pPr algn="ctr"/>
            <a:r>
              <a:rPr lang="en-US" altLang="zh-CN" sz="1100" b="1" dirty="0" smtClean="0">
                <a:latin typeface="Garamond" pitchFamily="18" charset="0"/>
                <a:ea typeface="微软雅黑" pitchFamily="34" charset="-122"/>
              </a:rPr>
              <a:t>Devices</a:t>
            </a:r>
            <a:endParaRPr lang="zh-CN" altLang="en-US" sz="1100" b="1" dirty="0"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2053" name="Picture 5" descr="wearable device png çå¾åç»æ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28224" r="23393"/>
          <a:stretch>
            <a:fillRect/>
          </a:stretch>
        </p:blipFill>
        <p:spPr bwMode="auto">
          <a:xfrm>
            <a:off x="7452319" y="3219822"/>
            <a:ext cx="432048" cy="371475"/>
          </a:xfrm>
          <a:prstGeom prst="rect">
            <a:avLst/>
          </a:prstGeom>
          <a:noFill/>
        </p:spPr>
      </p:pic>
      <p:cxnSp>
        <p:nvCxnSpPr>
          <p:cNvPr id="87" name="直接箭头连接符 86"/>
          <p:cNvCxnSpPr/>
          <p:nvPr/>
        </p:nvCxnSpPr>
        <p:spPr>
          <a:xfrm>
            <a:off x="1979712" y="4011910"/>
            <a:ext cx="6840760" cy="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283968" y="3723878"/>
            <a:ext cx="31815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Garamond" pitchFamily="18" charset="0"/>
              </a:rPr>
              <a:t>Internet View (AWS, Azure, </a:t>
            </a:r>
            <a:r>
              <a:rPr lang="en-US" altLang="zh-CN" b="1" dirty="0" err="1" smtClean="0">
                <a:latin typeface="Garamond" pitchFamily="18" charset="0"/>
              </a:rPr>
              <a:t>Alibaba</a:t>
            </a:r>
            <a:r>
              <a:rPr lang="en-US" altLang="zh-CN" b="1" dirty="0" smtClean="0">
                <a:latin typeface="Garamond" pitchFamily="18" charset="0"/>
              </a:rPr>
              <a:t>)</a:t>
            </a:r>
            <a:endParaRPr lang="zh-CN" altLang="en-US" b="1" dirty="0">
              <a:latin typeface="Garamond" pitchFamily="18" charset="0"/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>
            <a:off x="5724128" y="4371950"/>
            <a:ext cx="3096344" cy="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978284" y="4083918"/>
            <a:ext cx="28421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Garamond" pitchFamily="18" charset="0"/>
              </a:rPr>
              <a:t>Enterprise View (GE, Siemens)</a:t>
            </a:r>
          </a:p>
        </p:txBody>
      </p:sp>
      <p:cxnSp>
        <p:nvCxnSpPr>
          <p:cNvPr id="93" name="直接箭头连接符 92"/>
          <p:cNvCxnSpPr/>
          <p:nvPr/>
        </p:nvCxnSpPr>
        <p:spPr>
          <a:xfrm>
            <a:off x="1979712" y="4731990"/>
            <a:ext cx="5328592" cy="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923928" y="4443958"/>
            <a:ext cx="27062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Garamond" pitchFamily="18" charset="0"/>
              </a:rPr>
              <a:t>Telecom Service Provider View</a:t>
            </a:r>
          </a:p>
        </p:txBody>
      </p:sp>
      <p:cxnSp>
        <p:nvCxnSpPr>
          <p:cNvPr id="99" name="直接连接符 98"/>
          <p:cNvCxnSpPr>
            <a:stCxn id="172" idx="1"/>
            <a:endCxn id="185" idx="3"/>
          </p:cNvCxnSpPr>
          <p:nvPr/>
        </p:nvCxnSpPr>
        <p:spPr>
          <a:xfrm flipH="1">
            <a:off x="3863296" y="2668082"/>
            <a:ext cx="2004847" cy="81314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直接连接符 101"/>
          <p:cNvCxnSpPr>
            <a:stCxn id="170" idx="1"/>
            <a:endCxn id="185" idx="3"/>
          </p:cNvCxnSpPr>
          <p:nvPr/>
        </p:nvCxnSpPr>
        <p:spPr>
          <a:xfrm flipH="1">
            <a:off x="3863296" y="3329108"/>
            <a:ext cx="2004847" cy="15212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CN" sz="2000" b="0" dirty="0" smtClean="0">
                <a:latin typeface="Garamond" pitchFamily="18" charset="0"/>
              </a:rPr>
              <a:t>What Is Edge Computing</a:t>
            </a:r>
            <a:endParaRPr lang="zh-CN" altLang="en-US" sz="2000" b="0" dirty="0" smtClean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161190"/>
            <a:ext cx="1232067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spc="0" normalizeH="0" baseline="0" dirty="0" smtClean="0">
                <a:ln>
                  <a:noFill/>
                </a:ln>
                <a:effectLst/>
                <a:uFillTx/>
                <a:latin typeface="Garamond" pitchFamily="18" charset="0"/>
                <a:ea typeface="微软雅黑" pitchFamily="34" charset="-122"/>
                <a:sym typeface="Calibri"/>
              </a:rPr>
              <a:t>Public Cloud</a:t>
            </a:r>
            <a:endParaRPr kumimoji="0" lang="zh-CN" altLang="en-US" sz="1600" b="1" i="0" u="none" strike="noStrike" cap="none" spc="0" normalizeH="0" baseline="0" dirty="0">
              <a:ln>
                <a:noFill/>
              </a:ln>
              <a:effectLst/>
              <a:uFillTx/>
              <a:latin typeface="Garamond" pitchFamily="18" charset="0"/>
              <a:ea typeface="微软雅黑" pitchFamily="34" charset="-122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1851670"/>
            <a:ext cx="117923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spc="0" normalizeH="0" baseline="0" dirty="0" smtClean="0">
                <a:ln>
                  <a:noFill/>
                </a:ln>
                <a:effectLst/>
                <a:uFillTx/>
                <a:latin typeface="Garamond" pitchFamily="18" charset="0"/>
                <a:ea typeface="微软雅黑" pitchFamily="34" charset="-122"/>
                <a:sym typeface="Calibri"/>
              </a:rPr>
              <a:t>Telco NFV</a:t>
            </a:r>
            <a:endParaRPr kumimoji="0" lang="zh-CN" altLang="en-US" sz="1800" b="1" i="0" u="none" strike="noStrike" cap="none" spc="0" normalizeH="0" baseline="0" dirty="0">
              <a:ln>
                <a:noFill/>
              </a:ln>
              <a:effectLst/>
              <a:uFillTx/>
              <a:latin typeface="Garamond" pitchFamily="18" charset="0"/>
              <a:ea typeface="微软雅黑" pitchFamily="34" charset="-122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563638"/>
            <a:ext cx="126893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spc="0" normalizeH="0" baseline="0" dirty="0" smtClean="0">
                <a:ln>
                  <a:noFill/>
                </a:ln>
                <a:effectLst/>
                <a:uFillTx/>
                <a:latin typeface="Garamond" pitchFamily="18" charset="0"/>
                <a:ea typeface="微软雅黑" pitchFamily="34" charset="-122"/>
                <a:sym typeface="Calibri"/>
              </a:rPr>
              <a:t>Edge Cloud</a:t>
            </a:r>
            <a:endParaRPr kumimoji="0" lang="zh-CN" altLang="en-US" sz="1800" b="1" i="0" u="none" strike="noStrike" cap="none" spc="0" normalizeH="0" baseline="0" dirty="0">
              <a:ln>
                <a:noFill/>
              </a:ln>
              <a:effectLst/>
              <a:uFillTx/>
              <a:latin typeface="Garamond" pitchFamily="18" charset="0"/>
              <a:ea typeface="微软雅黑" pitchFamily="34" charset="-122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1203598"/>
            <a:ext cx="186429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spc="0" normalizeH="0" baseline="0" dirty="0" smtClean="0">
                <a:ln>
                  <a:noFill/>
                </a:ln>
                <a:effectLst/>
                <a:uFillTx/>
                <a:latin typeface="Garamond" pitchFamily="18" charset="0"/>
                <a:ea typeface="微软雅黑" pitchFamily="34" charset="-122"/>
                <a:sym typeface="Calibri"/>
              </a:rPr>
              <a:t>On-Premise</a:t>
            </a:r>
            <a:r>
              <a:rPr kumimoji="0" lang="en-US" altLang="zh-CN" sz="1800" b="1" i="0" u="none" strike="noStrike" cap="none" spc="0" normalizeH="0" dirty="0" smtClean="0">
                <a:ln>
                  <a:noFill/>
                </a:ln>
                <a:effectLst/>
                <a:uFillTx/>
                <a:latin typeface="Garamond" pitchFamily="18" charset="0"/>
                <a:ea typeface="微软雅黑" pitchFamily="34" charset="-122"/>
                <a:sym typeface="Calibri"/>
              </a:rPr>
              <a:t> Edge</a:t>
            </a:r>
            <a:endParaRPr kumimoji="0" lang="zh-CN" altLang="en-US" sz="1800" b="1" i="0" u="none" strike="noStrike" cap="none" spc="0" normalizeH="0" baseline="0" dirty="0">
              <a:ln>
                <a:noFill/>
              </a:ln>
              <a:effectLst/>
              <a:uFillTx/>
              <a:latin typeface="Garamond" pitchFamily="18" charset="0"/>
              <a:ea typeface="微软雅黑" pitchFamily="34" charset="-122"/>
              <a:sym typeface="Calibri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9632" y="2643758"/>
            <a:ext cx="1157693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Cluster</a:t>
            </a: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Common Hardware</a:t>
            </a: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Centralized Deployment</a:t>
            </a:r>
            <a:endParaRPr lang="zh-CN" altLang="en-US" sz="1050" b="1" dirty="0">
              <a:latin typeface="Garamond" pitchFamily="18" charset="0"/>
              <a:ea typeface="微软雅黑" panose="020B0503020204020204" pitchFamily="34" charset="-122"/>
            </a:endParaRPr>
          </a:p>
        </p:txBody>
      </p:sp>
      <p:pic>
        <p:nvPicPr>
          <p:cNvPr id="9" name="Picture 2" descr="服务器机柜 的图像结果"/>
          <p:cNvPicPr>
            <a:picLocks noChangeAspect="1" noChangeArrowheads="1"/>
          </p:cNvPicPr>
          <p:nvPr/>
        </p:nvPicPr>
        <p:blipFill rotWithShape="1">
          <a:blip r:embed="rId3" cstate="screen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2027" y="2571750"/>
            <a:ext cx="972000" cy="111746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45580" y="2064738"/>
            <a:ext cx="1823357" cy="1110799"/>
          </a:xfrm>
          <a:prstGeom prst="round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745580" y="3147815"/>
            <a:ext cx="1914652" cy="65402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Distributed Deployment</a:t>
            </a:r>
          </a:p>
          <a:p>
            <a:pPr algn="ctr">
              <a:spcBef>
                <a:spcPts val="600"/>
              </a:spcBef>
            </a:pPr>
            <a:endParaRPr lang="en-US" altLang="zh-CN" sz="1050" b="1" dirty="0" smtClean="0">
              <a:latin typeface="Garamond" pitchFamily="18" charset="0"/>
              <a:ea typeface="微软雅黑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Customized Hardware</a:t>
            </a: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Mini-cluster</a:t>
            </a:r>
          </a:p>
        </p:txBody>
      </p:sp>
      <p:grpSp>
        <p:nvGrpSpPr>
          <p:cNvPr id="3" name="组合 11"/>
          <p:cNvGrpSpPr/>
          <p:nvPr/>
        </p:nvGrpSpPr>
        <p:grpSpPr>
          <a:xfrm>
            <a:off x="258099" y="2079474"/>
            <a:ext cx="2089916" cy="516167"/>
            <a:chOff x="5257800" y="2583335"/>
            <a:chExt cx="2089916" cy="51616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257800" y="2583335"/>
              <a:ext cx="208991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5257800" y="2583335"/>
              <a:ext cx="0" cy="5161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组合 14"/>
          <p:cNvGrpSpPr/>
          <p:nvPr/>
        </p:nvGrpSpPr>
        <p:grpSpPr>
          <a:xfrm>
            <a:off x="2432102" y="1762392"/>
            <a:ext cx="2089916" cy="516167"/>
            <a:chOff x="5257800" y="2583335"/>
            <a:chExt cx="2089916" cy="516167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257800" y="2583335"/>
              <a:ext cx="2089916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257800" y="2583335"/>
              <a:ext cx="0" cy="5161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组合 17"/>
          <p:cNvGrpSpPr/>
          <p:nvPr/>
        </p:nvGrpSpPr>
        <p:grpSpPr>
          <a:xfrm>
            <a:off x="4606105" y="1445310"/>
            <a:ext cx="2089916" cy="516167"/>
            <a:chOff x="5257800" y="2583335"/>
            <a:chExt cx="2089916" cy="516167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5257800" y="2583335"/>
              <a:ext cx="2089916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257800" y="2583335"/>
              <a:ext cx="0" cy="516167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" name="组合 20"/>
          <p:cNvGrpSpPr/>
          <p:nvPr/>
        </p:nvGrpSpPr>
        <p:grpSpPr>
          <a:xfrm>
            <a:off x="6780108" y="1128228"/>
            <a:ext cx="2089916" cy="516167"/>
            <a:chOff x="5257800" y="2583335"/>
            <a:chExt cx="2089916" cy="516167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5257800" y="2583335"/>
              <a:ext cx="208991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257800" y="2583335"/>
              <a:ext cx="0" cy="51616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28" name="Picture 4" descr="AR503系列敏捷网关正视图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4730" y="1507195"/>
            <a:ext cx="1342108" cy="100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矩形 28"/>
          <p:cNvSpPr/>
          <p:nvPr/>
        </p:nvSpPr>
        <p:spPr>
          <a:xfrm>
            <a:off x="7140653" y="2405867"/>
            <a:ext cx="16312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100" b="1" dirty="0" smtClean="0">
                <a:latin typeface="Garamond" pitchFamily="18" charset="0"/>
                <a:ea typeface="微软雅黑" panose="020B0503020204020204" pitchFamily="34" charset="-122"/>
              </a:rPr>
              <a:t>Deterministic</a:t>
            </a:r>
            <a:endParaRPr lang="zh-CN" altLang="en-US" sz="1100" b="1" dirty="0" smtClean="0">
              <a:latin typeface="Garamond" pitchFamily="18" charset="0"/>
              <a:ea typeface="微软雅黑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en-US" altLang="zh-CN" sz="1100" b="1" dirty="0" smtClean="0">
                <a:latin typeface="Garamond" pitchFamily="18" charset="0"/>
                <a:ea typeface="微软雅黑" panose="020B0503020204020204" pitchFamily="34" charset="-122"/>
              </a:rPr>
              <a:t>Heterogeneous Hardware</a:t>
            </a:r>
          </a:p>
          <a:p>
            <a:pPr algn="ctr">
              <a:spcBef>
                <a:spcPts val="600"/>
              </a:spcBef>
            </a:pPr>
            <a:r>
              <a:rPr lang="en-US" altLang="zh-CN" sz="1100" b="1" dirty="0" smtClean="0">
                <a:latin typeface="Garamond" pitchFamily="18" charset="0"/>
                <a:ea typeface="微软雅黑" panose="020B0503020204020204" pitchFamily="34" charset="-122"/>
              </a:rPr>
              <a:t>Various I/O</a:t>
            </a:r>
            <a:endParaRPr lang="zh-CN" altLang="en-US" sz="1100" b="1" dirty="0" smtClean="0">
              <a:latin typeface="Garamond" pitchFamily="18" charset="0"/>
              <a:ea typeface="微软雅黑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en-US" altLang="zh-CN" sz="1100" b="1" dirty="0" smtClean="0">
                <a:latin typeface="Garamond" pitchFamily="18" charset="0"/>
                <a:ea typeface="微软雅黑" panose="020B0503020204020204" pitchFamily="34" charset="-122"/>
              </a:rPr>
              <a:t>Plug and Play</a:t>
            </a:r>
            <a:endParaRPr lang="zh-CN" altLang="en-US" sz="1100" b="1" dirty="0" smtClean="0">
              <a:latin typeface="Garamond" pitchFamily="18" charset="0"/>
              <a:ea typeface="微软雅黑" panose="020B0503020204020204" pitchFamily="34" charset="-122"/>
            </a:endParaRPr>
          </a:p>
        </p:txBody>
      </p:sp>
      <p:pic>
        <p:nvPicPr>
          <p:cNvPr id="30" name="Picture 2" descr="服务器机柜 的图像结果"/>
          <p:cNvPicPr>
            <a:picLocks noChangeAspect="1" noChangeArrowheads="1"/>
          </p:cNvPicPr>
          <p:nvPr/>
        </p:nvPicPr>
        <p:blipFill rotWithShape="1">
          <a:blip r:embed="rId3" cstate="screen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91888" y="2355726"/>
            <a:ext cx="972000" cy="111746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矩形 30"/>
          <p:cNvSpPr/>
          <p:nvPr/>
        </p:nvSpPr>
        <p:spPr>
          <a:xfrm>
            <a:off x="3491880" y="2355726"/>
            <a:ext cx="1030138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Telco reliability</a:t>
            </a: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Network Function</a:t>
            </a:r>
          </a:p>
          <a:p>
            <a:pPr algn="ctr">
              <a:spcBef>
                <a:spcPts val="600"/>
              </a:spcBef>
            </a:pPr>
            <a:r>
              <a:rPr lang="en-US" altLang="zh-CN" sz="1050" b="1" dirty="0" smtClean="0">
                <a:latin typeface="Garamond" pitchFamily="18" charset="0"/>
                <a:ea typeface="微软雅黑" panose="020B0503020204020204" pitchFamily="34" charset="-122"/>
              </a:rPr>
              <a:t>Some Edge Deployment</a:t>
            </a:r>
          </a:p>
          <a:p>
            <a:pPr algn="ctr">
              <a:spcBef>
                <a:spcPts val="600"/>
              </a:spcBef>
            </a:pPr>
            <a:endParaRPr lang="zh-CN" altLang="en-US" sz="1050" b="1" dirty="0" smtClean="0"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499992" y="771551"/>
            <a:ext cx="4464496" cy="3888431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endParaRPr lang="en-US" altLang="zh-CN" dirty="0" smtClean="0">
              <a:latin typeface="Garamond" pitchFamily="18" charset="0"/>
            </a:endParaRPr>
          </a:p>
          <a:p>
            <a:pPr algn="ctr"/>
            <a:r>
              <a:rPr lang="en-US" altLang="zh-CN" sz="2800" b="1" dirty="0" smtClean="0">
                <a:solidFill>
                  <a:schemeClr val="tx1"/>
                </a:solidFill>
                <a:latin typeface="Garamond" pitchFamily="18" charset="0"/>
              </a:rPr>
              <a:t>Edge Computing</a:t>
            </a:r>
            <a:endParaRPr lang="zh-CN" altLang="en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576" y="1707654"/>
            <a:ext cx="1060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Centralized</a:t>
            </a:r>
            <a:endParaRPr lang="zh-CN" altLang="en-US" sz="14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0025" y="915566"/>
            <a:ext cx="10615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Centralized</a:t>
            </a:r>
          </a:p>
          <a:p>
            <a:pPr algn="ctr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&amp;</a:t>
            </a:r>
          </a:p>
          <a:p>
            <a:pPr algn="ctr"/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Distributed</a:t>
            </a:r>
            <a:endParaRPr lang="zh-CN" altLang="en-US" sz="14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76256" y="771550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Widely Distributed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4048" y="1059582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Garamond" pitchFamily="18" charset="0"/>
                <a:ea typeface="微软雅黑" pitchFamily="34" charset="-122"/>
              </a:rPr>
              <a:t>Distributed</a:t>
            </a:r>
            <a:endParaRPr lang="zh-CN" altLang="en-US" sz="14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24128" y="3795886"/>
            <a:ext cx="2045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err="1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IaaS+PaaS+SaaS</a:t>
            </a:r>
            <a:endParaRPr lang="zh-CN" altLang="en-US" sz="2000" b="1" dirty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945570" y="3795886"/>
            <a:ext cx="1262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000" b="1" dirty="0" err="1" smtClean="0">
                <a:solidFill>
                  <a:schemeClr val="accent1"/>
                </a:solidFill>
                <a:latin typeface="Garamond" pitchFamily="18" charset="0"/>
                <a:ea typeface="微软雅黑" panose="020B0503020204020204" pitchFamily="34" charset="-122"/>
              </a:rPr>
              <a:t>IaaS</a:t>
            </a:r>
            <a:r>
              <a:rPr lang="zh-CN" altLang="en-US" sz="2000" b="1" dirty="0" smtClean="0">
                <a:solidFill>
                  <a:schemeClr val="accent1"/>
                </a:solidFill>
                <a:latin typeface="Garamond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chemeClr val="accent1"/>
                </a:solidFill>
                <a:latin typeface="Garamond" pitchFamily="18" charset="0"/>
                <a:ea typeface="微软雅黑" panose="020B0503020204020204" pitchFamily="34" charset="-122"/>
              </a:rPr>
              <a:t>Only</a:t>
            </a:r>
            <a:endParaRPr lang="zh-CN" altLang="en-US" sz="2000" b="1" dirty="0">
              <a:solidFill>
                <a:schemeClr val="accent1"/>
              </a:solidFill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7544" y="3795886"/>
            <a:ext cx="2045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err="1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IaaS+PaaS+SaaS</a:t>
            </a:r>
            <a:endParaRPr lang="zh-CN" altLang="en-US" sz="2000" b="1" dirty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783" y="79407"/>
            <a:ext cx="8711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18"/>
            <a:r>
              <a:rPr lang="en-US" altLang="zh-CN" sz="2000" dirty="0" smtClean="0">
                <a:solidFill>
                  <a:prstClr val="white"/>
                </a:solidFill>
                <a:latin typeface="Garamond" pitchFamily="18" charset="0"/>
                <a:ea typeface="微软雅黑" panose="020B0503020204020204" pitchFamily="34" charset="-122"/>
              </a:rPr>
              <a:t>NCC-Infrastructure</a:t>
            </a:r>
            <a:endParaRPr lang="zh-CN" altLang="en-US" sz="2000" dirty="0">
              <a:solidFill>
                <a:prstClr val="white"/>
              </a:solidFill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71" name="圆角矩形 70"/>
          <p:cNvSpPr/>
          <p:nvPr/>
        </p:nvSpPr>
        <p:spPr>
          <a:xfrm>
            <a:off x="6407147" y="879448"/>
            <a:ext cx="2567889" cy="1260254"/>
          </a:xfrm>
          <a:prstGeom prst="roundRect">
            <a:avLst>
              <a:gd name="adj" fmla="val 0"/>
            </a:avLst>
          </a:prstGeom>
          <a:solidFill>
            <a:srgbClr val="0070C0">
              <a:alpha val="52000"/>
            </a:srgb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  <a:sym typeface="Calibri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2699792" y="2139702"/>
            <a:ext cx="900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City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755576" y="2139702"/>
            <a:ext cx="1944216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Province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6372200" y="2139702"/>
            <a:ext cx="2556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On-Premise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3599992" y="2139702"/>
            <a:ext cx="900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County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4499992" y="2139702"/>
            <a:ext cx="1872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Aggre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.</a:t>
            </a:r>
            <a:r>
              <a:rPr kumimoji="0" lang="en-US" altLang="zh-CN" sz="1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 </a:t>
            </a:r>
            <a:r>
              <a:rPr lang="en-US" altLang="zh-CN" sz="1400" b="1" kern="0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Node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84" name="圆角矩形 83"/>
          <p:cNvSpPr/>
          <p:nvPr/>
        </p:nvSpPr>
        <p:spPr>
          <a:xfrm>
            <a:off x="777953" y="879448"/>
            <a:ext cx="1944395" cy="1260254"/>
          </a:xfrm>
          <a:prstGeom prst="roundRect">
            <a:avLst>
              <a:gd name="adj" fmla="val 0"/>
            </a:avLst>
          </a:prstGeom>
          <a:solidFill>
            <a:srgbClr val="0070C0">
              <a:alpha val="52000"/>
            </a:srgb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  <a:sym typeface="Calibri"/>
            </a:endParaRPr>
          </a:p>
        </p:txBody>
      </p:sp>
      <p:sp>
        <p:nvSpPr>
          <p:cNvPr id="85" name="圆角矩形 84"/>
          <p:cNvSpPr/>
          <p:nvPr/>
        </p:nvSpPr>
        <p:spPr>
          <a:xfrm>
            <a:off x="2722350" y="879448"/>
            <a:ext cx="905786" cy="1260254"/>
          </a:xfrm>
          <a:prstGeom prst="roundRect">
            <a:avLst>
              <a:gd name="adj" fmla="val 0"/>
            </a:avLst>
          </a:prstGeom>
          <a:solidFill>
            <a:srgbClr val="00B0F0">
              <a:alpha val="52000"/>
            </a:srgb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  <a:sym typeface="Calibri"/>
            </a:endParaRPr>
          </a:p>
        </p:txBody>
      </p:sp>
      <p:sp>
        <p:nvSpPr>
          <p:cNvPr id="86" name="圆角矩形 85"/>
          <p:cNvSpPr/>
          <p:nvPr/>
        </p:nvSpPr>
        <p:spPr>
          <a:xfrm>
            <a:off x="3622350" y="879448"/>
            <a:ext cx="900000" cy="1260254"/>
          </a:xfrm>
          <a:prstGeom prst="roundRect">
            <a:avLst>
              <a:gd name="adj" fmla="val 0"/>
            </a:avLst>
          </a:prstGeom>
          <a:solidFill>
            <a:srgbClr val="0070C0">
              <a:alpha val="52000"/>
            </a:srgb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7" name="圆角矩形 86"/>
          <p:cNvSpPr/>
          <p:nvPr/>
        </p:nvSpPr>
        <p:spPr>
          <a:xfrm>
            <a:off x="4522349" y="879448"/>
            <a:ext cx="1884797" cy="1260254"/>
          </a:xfrm>
          <a:prstGeom prst="roundRect">
            <a:avLst>
              <a:gd name="adj" fmla="val 0"/>
            </a:avLst>
          </a:prstGeom>
          <a:solidFill>
            <a:srgbClr val="00B0F0">
              <a:alpha val="52000"/>
            </a:srgb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  <a:sym typeface="Calibri"/>
            </a:endParaRPr>
          </a:p>
        </p:txBody>
      </p:sp>
      <p:pic>
        <p:nvPicPr>
          <p:cNvPr id="88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82044" y="18694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椭圆 88"/>
          <p:cNvSpPr/>
          <p:nvPr/>
        </p:nvSpPr>
        <p:spPr>
          <a:xfrm>
            <a:off x="4130879" y="1567225"/>
            <a:ext cx="900000" cy="503984"/>
          </a:xfrm>
          <a:prstGeom prst="ellipse">
            <a:avLst/>
          </a:prstGeom>
          <a:noFill/>
          <a:ln w="38100" cap="flat" cmpd="sng" algn="ctr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2263561" y="1567225"/>
            <a:ext cx="900000" cy="503984"/>
          </a:xfrm>
          <a:prstGeom prst="ellipse">
            <a:avLst/>
          </a:prstGeom>
          <a:noFill/>
          <a:ln w="38100" cap="flat" cmpd="sng" algn="ctr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91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82044" y="1581391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05980" y="1581391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05980" y="18694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椭圆 93"/>
          <p:cNvSpPr/>
          <p:nvPr/>
        </p:nvSpPr>
        <p:spPr>
          <a:xfrm>
            <a:off x="3194935" y="1567225"/>
            <a:ext cx="900000" cy="503984"/>
          </a:xfrm>
          <a:prstGeom prst="ellipse">
            <a:avLst/>
          </a:prstGeom>
          <a:noFill/>
          <a:ln w="38100" cap="flat" cmpd="sng" algn="ctr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95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15015" y="16970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Oval 36"/>
          <p:cNvSpPr>
            <a:spLocks noChangeArrowheads="1"/>
          </p:cNvSpPr>
          <p:nvPr/>
        </p:nvSpPr>
        <p:spPr bwMode="auto">
          <a:xfrm>
            <a:off x="5030879" y="1567217"/>
            <a:ext cx="900000" cy="504000"/>
          </a:xfrm>
          <a:prstGeom prst="ellipse">
            <a:avLst/>
          </a:prstGeom>
          <a:noFill/>
          <a:ln w="190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97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00112" y="16970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图片 96" descr="基站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34572" y="1455512"/>
            <a:ext cx="183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图片 96" descr="基站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34572" y="1743544"/>
            <a:ext cx="183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直接连接符 99"/>
          <p:cNvCxnSpPr>
            <a:stCxn id="98" idx="1"/>
          </p:cNvCxnSpPr>
          <p:nvPr/>
        </p:nvCxnSpPr>
        <p:spPr>
          <a:xfrm flipH="1">
            <a:off x="6100298" y="1635512"/>
            <a:ext cx="334274" cy="169523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01" name="直接连接符 100"/>
          <p:cNvCxnSpPr>
            <a:stCxn id="99" idx="1"/>
          </p:cNvCxnSpPr>
          <p:nvPr/>
        </p:nvCxnSpPr>
        <p:spPr>
          <a:xfrm flipH="1" flipV="1">
            <a:off x="6100298" y="1805035"/>
            <a:ext cx="334274" cy="118509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pic>
        <p:nvPicPr>
          <p:cNvPr id="102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61459" y="16970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" name="直接连接符 102"/>
          <p:cNvCxnSpPr>
            <a:stCxn id="92" idx="3"/>
            <a:endCxn id="91" idx="1"/>
          </p:cNvCxnSpPr>
          <p:nvPr/>
        </p:nvCxnSpPr>
        <p:spPr>
          <a:xfrm>
            <a:off x="1444819" y="1689403"/>
            <a:ext cx="237225" cy="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04" name="直接连接符 103"/>
          <p:cNvCxnSpPr>
            <a:stCxn id="93" idx="3"/>
            <a:endCxn id="88" idx="1"/>
          </p:cNvCxnSpPr>
          <p:nvPr/>
        </p:nvCxnSpPr>
        <p:spPr>
          <a:xfrm>
            <a:off x="1444819" y="1977435"/>
            <a:ext cx="237225" cy="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05" name="直接连接符 104"/>
          <p:cNvCxnSpPr>
            <a:stCxn id="88" idx="0"/>
            <a:endCxn id="91" idx="2"/>
          </p:cNvCxnSpPr>
          <p:nvPr/>
        </p:nvCxnSpPr>
        <p:spPr>
          <a:xfrm flipV="1">
            <a:off x="1851464" y="1797415"/>
            <a:ext cx="0" cy="72008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06" name="直接连接符 105"/>
          <p:cNvCxnSpPr>
            <a:stCxn id="93" idx="0"/>
            <a:endCxn id="92" idx="2"/>
          </p:cNvCxnSpPr>
          <p:nvPr/>
        </p:nvCxnSpPr>
        <p:spPr>
          <a:xfrm flipV="1">
            <a:off x="1275400" y="1797415"/>
            <a:ext cx="0" cy="72008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pic>
        <p:nvPicPr>
          <p:cNvPr id="107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96162" y="16970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78" descr="图片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1459" y="1697023"/>
            <a:ext cx="3388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9" name="直接连接符 108"/>
          <p:cNvCxnSpPr>
            <a:endCxn id="107" idx="1"/>
          </p:cNvCxnSpPr>
          <p:nvPr/>
        </p:nvCxnSpPr>
        <p:spPr>
          <a:xfrm>
            <a:off x="2042084" y="1743544"/>
            <a:ext cx="54078" cy="61491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10" name="直接连接符 109"/>
          <p:cNvCxnSpPr>
            <a:stCxn id="88" idx="3"/>
            <a:endCxn id="107" idx="1"/>
          </p:cNvCxnSpPr>
          <p:nvPr/>
        </p:nvCxnSpPr>
        <p:spPr>
          <a:xfrm flipV="1">
            <a:off x="2020883" y="1805035"/>
            <a:ext cx="75279" cy="17240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grpSp>
        <p:nvGrpSpPr>
          <p:cNvPr id="3" name="组合 184"/>
          <p:cNvGrpSpPr/>
          <p:nvPr/>
        </p:nvGrpSpPr>
        <p:grpSpPr>
          <a:xfrm>
            <a:off x="1131542" y="1023464"/>
            <a:ext cx="550502" cy="369988"/>
            <a:chOff x="7839273" y="3128451"/>
            <a:chExt cx="1361545" cy="915088"/>
          </a:xfrm>
        </p:grpSpPr>
        <p:pic>
          <p:nvPicPr>
            <p:cNvPr id="130" name="Picture 2" descr="C:\Users\l00127382\AppData\Local\Microsoft\Windows\Temporary Internet Files\Content.Outlook\AA70INBU\flat cloud (3).pn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9273" y="3128451"/>
              <a:ext cx="1361545" cy="915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1" name="TextBox 130"/>
            <p:cNvSpPr txBox="1"/>
            <p:nvPr/>
          </p:nvSpPr>
          <p:spPr>
            <a:xfrm>
              <a:off x="7969610" y="3437350"/>
              <a:ext cx="1067292" cy="418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5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itchFamily="18" charset="0"/>
                  <a:ea typeface="微软雅黑" pitchFamily="34" charset="-122"/>
                </a:rPr>
                <a:t>CMNET</a:t>
              </a:r>
            </a:p>
          </p:txBody>
        </p:sp>
      </p:grpSp>
      <p:pic>
        <p:nvPicPr>
          <p:cNvPr id="132" name="Picture 54" descr="核心路由器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275" y="1100458"/>
            <a:ext cx="239025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TextBox 132"/>
          <p:cNvSpPr txBox="1"/>
          <p:nvPr/>
        </p:nvSpPr>
        <p:spPr>
          <a:xfrm>
            <a:off x="3809103" y="1312076"/>
            <a:ext cx="517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BRAS</a:t>
            </a:r>
            <a:endParaRPr kumimoji="0" lang="zh-CN" alt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134" name="Picture 54" descr="核心路由器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8678" y="1100458"/>
            <a:ext cx="239025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TextBox 134"/>
          <p:cNvSpPr txBox="1"/>
          <p:nvPr/>
        </p:nvSpPr>
        <p:spPr>
          <a:xfrm>
            <a:off x="1763688" y="1298112"/>
            <a:ext cx="886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Province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CR</a:t>
            </a:r>
            <a:endParaRPr kumimoji="0" lang="zh-CN" alt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136" name="Picture 54" descr="核心路由器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2206" y="1100458"/>
            <a:ext cx="239025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TextBox 136"/>
          <p:cNvSpPr txBox="1"/>
          <p:nvPr/>
        </p:nvSpPr>
        <p:spPr>
          <a:xfrm>
            <a:off x="2771800" y="1306455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Metro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CR</a:t>
            </a:r>
            <a:endParaRPr kumimoji="0" lang="zh-CN" alt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cxnSp>
        <p:nvCxnSpPr>
          <p:cNvPr id="138" name="直接连接符 137"/>
          <p:cNvCxnSpPr>
            <a:stCxn id="136" idx="1"/>
            <a:endCxn id="134" idx="3"/>
          </p:cNvCxnSpPr>
          <p:nvPr/>
        </p:nvCxnSpPr>
        <p:spPr>
          <a:xfrm flipH="1">
            <a:off x="2467703" y="1208458"/>
            <a:ext cx="494503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pic>
        <p:nvPicPr>
          <p:cNvPr id="139" name="Picture 58" descr="npo000192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752546" y="1073458"/>
            <a:ext cx="308861" cy="27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4" name="组合 313"/>
          <p:cNvGrpSpPr>
            <a:grpSpLocks/>
          </p:cNvGrpSpPr>
          <p:nvPr/>
        </p:nvGrpSpPr>
        <p:grpSpPr bwMode="auto">
          <a:xfrm>
            <a:off x="5840879" y="1113958"/>
            <a:ext cx="180000" cy="189000"/>
            <a:chOff x="357158" y="5000636"/>
            <a:chExt cx="214314" cy="285752"/>
          </a:xfrm>
        </p:grpSpPr>
        <p:sp>
          <p:nvSpPr>
            <p:cNvPr id="141" name="椭圆 302"/>
            <p:cNvSpPr>
              <a:spLocks noChangeArrowheads="1"/>
            </p:cNvSpPr>
            <p:nvPr/>
          </p:nvSpPr>
          <p:spPr bwMode="auto">
            <a:xfrm>
              <a:off x="357158" y="5000636"/>
              <a:ext cx="214314" cy="285752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33399"/>
                </a:buClr>
                <a:buSzTx/>
                <a:buFontTx/>
                <a:buNone/>
                <a:tabLst/>
                <a:defRPr/>
              </a:pPr>
              <a:endParaRPr kumimoji="0" lang="zh-CN" altLang="en-US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  <a:cs typeface="微软雅黑"/>
              </a:endParaRPr>
            </a:p>
          </p:txBody>
        </p:sp>
        <p:cxnSp>
          <p:nvCxnSpPr>
            <p:cNvPr id="142" name="直接连接符 304"/>
            <p:cNvCxnSpPr>
              <a:cxnSpLocks noChangeShapeType="1"/>
              <a:stCxn id="141" idx="7"/>
              <a:endCxn id="141" idx="2"/>
            </p:cNvCxnSpPr>
            <p:nvPr/>
          </p:nvCxnSpPr>
          <p:spPr bwMode="auto">
            <a:xfrm rot="-5400000" flipH="1" flipV="1">
              <a:off x="398107" y="5001533"/>
              <a:ext cx="101029" cy="182928"/>
            </a:xfrm>
            <a:prstGeom prst="lin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43" name="直接连接符 307"/>
            <p:cNvCxnSpPr>
              <a:cxnSpLocks noChangeShapeType="1"/>
              <a:stCxn id="141" idx="6"/>
              <a:endCxn id="141" idx="3"/>
            </p:cNvCxnSpPr>
            <p:nvPr/>
          </p:nvCxnSpPr>
          <p:spPr bwMode="auto">
            <a:xfrm flipH="1">
              <a:off x="388544" y="5143512"/>
              <a:ext cx="182928" cy="101029"/>
            </a:xfrm>
            <a:prstGeom prst="line">
              <a:avLst/>
            </a:prstGeom>
            <a:noFill/>
            <a:ln w="9525" algn="ctr">
              <a:solidFill>
                <a:srgbClr val="FFFFFF"/>
              </a:solidFill>
              <a:round/>
              <a:headEnd/>
              <a:tailEnd/>
            </a:ln>
          </p:spPr>
        </p:cxnSp>
      </p:grpSp>
      <p:cxnSp>
        <p:nvCxnSpPr>
          <p:cNvPr id="144" name="直接连接符 143"/>
          <p:cNvCxnSpPr>
            <a:stCxn id="134" idx="1"/>
            <a:endCxn id="130" idx="3"/>
          </p:cNvCxnSpPr>
          <p:nvPr/>
        </p:nvCxnSpPr>
        <p:spPr>
          <a:xfrm flipH="1">
            <a:off x="1682044" y="1208458"/>
            <a:ext cx="546634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45" name="直接连接符 144"/>
          <p:cNvCxnSpPr>
            <a:stCxn id="132" idx="1"/>
            <a:endCxn id="136" idx="3"/>
          </p:cNvCxnSpPr>
          <p:nvPr/>
        </p:nvCxnSpPr>
        <p:spPr>
          <a:xfrm flipH="1">
            <a:off x="3201231" y="1208458"/>
            <a:ext cx="752044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46" name="直接连接符 145"/>
          <p:cNvCxnSpPr>
            <a:stCxn id="132" idx="3"/>
            <a:endCxn id="95" idx="0"/>
          </p:cNvCxnSpPr>
          <p:nvPr/>
        </p:nvCxnSpPr>
        <p:spPr>
          <a:xfrm flipH="1">
            <a:off x="4084435" y="1208458"/>
            <a:ext cx="107865" cy="488565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47" name="直接连接符 146"/>
          <p:cNvCxnSpPr>
            <a:stCxn id="139" idx="3"/>
            <a:endCxn id="95" idx="0"/>
          </p:cNvCxnSpPr>
          <p:nvPr/>
        </p:nvCxnSpPr>
        <p:spPr>
          <a:xfrm flipH="1">
            <a:off x="4084435" y="1208458"/>
            <a:ext cx="668111" cy="488565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48" name="直接连接符 147"/>
          <p:cNvCxnSpPr>
            <a:stCxn id="141" idx="2"/>
            <a:endCxn id="139" idx="1"/>
          </p:cNvCxnSpPr>
          <p:nvPr/>
        </p:nvCxnSpPr>
        <p:spPr>
          <a:xfrm flipH="1">
            <a:off x="5061407" y="1208458"/>
            <a:ext cx="779472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49" name="直接连接符 148"/>
          <p:cNvCxnSpPr>
            <a:stCxn id="141" idx="6"/>
          </p:cNvCxnSpPr>
          <p:nvPr/>
        </p:nvCxnSpPr>
        <p:spPr>
          <a:xfrm flipV="1">
            <a:off x="6020879" y="1095472"/>
            <a:ext cx="608755" cy="112986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150" name="直接连接符 149"/>
          <p:cNvCxnSpPr>
            <a:stCxn id="102" idx="0"/>
          </p:cNvCxnSpPr>
          <p:nvPr/>
        </p:nvCxnSpPr>
        <p:spPr>
          <a:xfrm flipV="1">
            <a:off x="5930879" y="1095472"/>
            <a:ext cx="698755" cy="601551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sp>
        <p:nvSpPr>
          <p:cNvPr id="155" name="矩形 154"/>
          <p:cNvSpPr/>
          <p:nvPr/>
        </p:nvSpPr>
        <p:spPr>
          <a:xfrm>
            <a:off x="1289740" y="1687909"/>
            <a:ext cx="566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Regional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Backbone</a:t>
            </a:r>
            <a:endParaRPr kumimoji="0" lang="zh-CN" alt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2361830" y="1597606"/>
            <a:ext cx="6767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Province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Backbone</a:t>
            </a:r>
            <a:endParaRPr kumimoji="0" lang="en-US" altLang="zh-CN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3366510" y="159760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Metro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Core</a:t>
            </a: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4325499" y="1597606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Metro</a:t>
            </a:r>
            <a:endParaRPr lang="en-US" altLang="zh-CN" sz="900" b="1" kern="0" dirty="0" smtClean="0">
              <a:solidFill>
                <a:srgbClr val="FFFFFF"/>
              </a:solidFill>
              <a:latin typeface="Garamond" pitchFamily="18" charset="0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Aggre</a:t>
            </a:r>
            <a:r>
              <a:rPr lang="en-US" altLang="zh-CN" sz="900" b="1" kern="0" noProof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.</a:t>
            </a: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5206569" y="1597606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Metro</a:t>
            </a:r>
            <a:endParaRPr kumimoji="0" lang="en-US" altLang="zh-CN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noProof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Access</a:t>
            </a: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2" name="圆角矩形 161"/>
          <p:cNvSpPr/>
          <p:nvPr/>
        </p:nvSpPr>
        <p:spPr>
          <a:xfrm>
            <a:off x="817948" y="940166"/>
            <a:ext cx="240157" cy="515346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BACC6">
                  <a:tint val="100000"/>
                  <a:shade val="100000"/>
                  <a:satMod val="129999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1" vertOverflow="overflow" horzOverflow="overflow" vert="vert270" wrap="square" lIns="45719" tIns="45719" rIns="45719" bIns="45719" numCol="1" spcCol="38100" rtlCol="0" anchor="ctr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  <a:cs typeface="+mj-cs"/>
                <a:sym typeface="Calibri"/>
              </a:rPr>
              <a:t>IP</a:t>
            </a: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  <a:cs typeface="+mj-cs"/>
              <a:sym typeface="Calibri"/>
            </a:endParaRPr>
          </a:p>
        </p:txBody>
      </p:sp>
      <p:sp>
        <p:nvSpPr>
          <p:cNvPr id="163" name="圆角矩形 162"/>
          <p:cNvSpPr/>
          <p:nvPr/>
        </p:nvSpPr>
        <p:spPr>
          <a:xfrm>
            <a:off x="817948" y="1588549"/>
            <a:ext cx="240157" cy="51503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BACC6">
                  <a:tint val="100000"/>
                  <a:shade val="100000"/>
                  <a:satMod val="129999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1" vertOverflow="overflow" horzOverflow="overflow" vert="vert270" wrap="square" lIns="45719" tIns="45719" rIns="45719" bIns="45719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 smtClean="0">
                <a:solidFill>
                  <a:srgbClr val="000000"/>
                </a:solidFill>
                <a:latin typeface="Garamond" pitchFamily="18" charset="0"/>
                <a:ea typeface="微软雅黑" pitchFamily="34" charset="-122"/>
                <a:cs typeface="+mj-cs"/>
                <a:sym typeface="Calibri"/>
              </a:rPr>
              <a:t>Optical</a:t>
            </a: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  <a:cs typeface="+mj-cs"/>
              <a:sym typeface="Calibri"/>
            </a:endParaRPr>
          </a:p>
        </p:txBody>
      </p:sp>
      <p:cxnSp>
        <p:nvCxnSpPr>
          <p:cNvPr id="164" name="直接连接符 163"/>
          <p:cNvCxnSpPr>
            <a:stCxn id="139" idx="3"/>
            <a:endCxn id="132" idx="3"/>
          </p:cNvCxnSpPr>
          <p:nvPr/>
        </p:nvCxnSpPr>
        <p:spPr>
          <a:xfrm flipH="1">
            <a:off x="4192300" y="1208458"/>
            <a:ext cx="560246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4659995" y="1312076"/>
            <a:ext cx="517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OLT</a:t>
            </a:r>
            <a:endParaRPr kumimoji="0" lang="zh-CN" alt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508104" y="1312076"/>
            <a:ext cx="845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Garamond" pitchFamily="18" charset="0"/>
                <a:ea typeface="微软雅黑" pitchFamily="34" charset="-122"/>
              </a:rPr>
              <a:t>Splitter</a:t>
            </a:r>
            <a:endParaRPr kumimoji="0" lang="zh-CN" alt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251520" y="843558"/>
            <a:ext cx="369332" cy="12464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Network Plane</a:t>
            </a:r>
            <a:endParaRPr lang="zh-CN" altLang="en-US" sz="1200" b="1" dirty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258" name="圆角矩形 257"/>
          <p:cNvSpPr/>
          <p:nvPr/>
        </p:nvSpPr>
        <p:spPr>
          <a:xfrm>
            <a:off x="179512" y="4660014"/>
            <a:ext cx="8778118" cy="288000"/>
          </a:xfrm>
          <a:prstGeom prst="roundRect">
            <a:avLst/>
          </a:prstGeom>
          <a:gradFill rotWithShape="1">
            <a:gsLst>
              <a:gs pos="0">
                <a:srgbClr val="8FC31F">
                  <a:tint val="50000"/>
                  <a:satMod val="300000"/>
                </a:srgbClr>
              </a:gs>
              <a:gs pos="35000">
                <a:srgbClr val="8FC31F">
                  <a:tint val="37000"/>
                  <a:satMod val="300000"/>
                </a:srgbClr>
              </a:gs>
              <a:gs pos="100000">
                <a:srgbClr val="8FC31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FC31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zh-CN" altLang="en-US" sz="1600" dirty="0" smtClean="0">
                <a:latin typeface="Garamond" pitchFamily="18" charset="0"/>
                <a:ea typeface="微软雅黑" pitchFamily="34" charset="-122"/>
              </a:rPr>
              <a:t>计算与连接共生，构建面向全行业、全连接的智能化基础设施</a:t>
            </a:r>
            <a:endParaRPr lang="zh-CN" altLang="en-US" sz="1600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6652223" y="1023464"/>
            <a:ext cx="699852" cy="1021532"/>
          </a:xfrm>
          <a:prstGeom prst="rect">
            <a:avLst/>
          </a:prstGeom>
          <a:solidFill>
            <a:srgbClr val="92D05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defTabSz="914400"/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Vertical</a:t>
            </a:r>
          </a:p>
          <a:p>
            <a:pPr algn="ctr" defTabSz="914400"/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Industrial</a:t>
            </a:r>
            <a:endParaRPr lang="zh-CN" altLang="en-US" sz="1050" b="1" dirty="0" smtClean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7422425" y="1023464"/>
            <a:ext cx="699852" cy="1021532"/>
          </a:xfrm>
          <a:prstGeom prst="rect">
            <a:avLst/>
          </a:prstGeom>
          <a:solidFill>
            <a:srgbClr val="00B0F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lvl="0" algn="ctr" defTabSz="914400"/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Enterprise</a:t>
            </a:r>
          </a:p>
          <a:p>
            <a:pPr lvl="0" algn="ctr" defTabSz="914400"/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SD-WAN</a:t>
            </a:r>
            <a:endParaRPr lang="zh-CN" altLang="en-US" sz="1050" b="1" dirty="0" smtClean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8192628" y="1023464"/>
            <a:ext cx="699852" cy="1021532"/>
          </a:xfrm>
          <a:prstGeom prst="rect">
            <a:avLst/>
          </a:prstGeom>
          <a:solidFill>
            <a:srgbClr val="7030A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lvl="0" algn="ctr" defTabSz="914400"/>
            <a:r>
              <a:rPr lang="en-US" altLang="zh-CN" sz="1050" b="1" dirty="0" err="1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Residental</a:t>
            </a:r>
            <a:endParaRPr lang="zh-CN" altLang="en-US" sz="1050" b="1" dirty="0" smtClean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pic>
        <p:nvPicPr>
          <p:cNvPr id="115" name="Picture 8" descr="advantech Industrial Cellular Routers 的图像结果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56" y="1586255"/>
            <a:ext cx="504000" cy="247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" descr="AR503系列敏捷网关正视图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83" y="1568670"/>
            <a:ext cx="504000" cy="2830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6" descr="Image result for å®¶åº­ç½å³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1563638"/>
            <a:ext cx="254454" cy="263578"/>
          </a:xfrm>
          <a:prstGeom prst="rect">
            <a:avLst/>
          </a:prstGeom>
          <a:noFill/>
        </p:spPr>
      </p:pic>
      <p:sp>
        <p:nvSpPr>
          <p:cNvPr id="114" name="TextBox 113"/>
          <p:cNvSpPr txBox="1"/>
          <p:nvPr/>
        </p:nvSpPr>
        <p:spPr>
          <a:xfrm>
            <a:off x="1835696" y="555526"/>
            <a:ext cx="5391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E2E coverage of network plane with multi-access capability</a:t>
            </a:r>
            <a:endParaRPr lang="zh-CN" altLang="en-US" sz="1600" b="1" dirty="0"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21" name="圆角矩形 120"/>
          <p:cNvSpPr/>
          <p:nvPr/>
        </p:nvSpPr>
        <p:spPr>
          <a:xfrm>
            <a:off x="2722350" y="3219822"/>
            <a:ext cx="6242138" cy="828206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  <a:cs typeface="+mj-cs"/>
                <a:sym typeface="Calibri"/>
              </a:rPr>
              <a:t>Edge </a:t>
            </a: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  <a:cs typeface="+mj-cs"/>
                <a:sym typeface="Calibri"/>
              </a:rPr>
              <a:t>ComputingResource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itchFamily="18" charset="0"/>
              <a:ea typeface="微软雅黑" pitchFamily="34" charset="-122"/>
              <a:cs typeface="+mj-cs"/>
              <a:sym typeface="Calibri"/>
            </a:endParaRPr>
          </a:p>
        </p:txBody>
      </p:sp>
      <p:pic>
        <p:nvPicPr>
          <p:cNvPr id="123" name="Picture 2" descr="C:\Users\l00127382\AppData\Local\Microsoft\Windows\Temporary Internet Files\Content.Outlook\AA70INBU\flat cloud (3)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4355" y="3507902"/>
            <a:ext cx="74989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2" descr="C:\Users\l00127382\AppData\Local\Microsoft\Windows\Temporary Internet Files\Content.Outlook\AA70INBU\flat cloud (3)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7854"/>
            <a:ext cx="74989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2" descr="C:\Users\l00127382\AppData\Local\Microsoft\Windows\Temporary Internet Files\Content.Outlook\AA70INBU\flat cloud (3)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07854"/>
            <a:ext cx="74989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2" descr="C:\Users\l00127382\AppData\Local\Microsoft\Windows\Temporary Internet Files\Content.Outlook\AA70INBU\flat cloud (3)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01504"/>
            <a:ext cx="74989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圆角矩形 126"/>
          <p:cNvSpPr/>
          <p:nvPr/>
        </p:nvSpPr>
        <p:spPr>
          <a:xfrm>
            <a:off x="777953" y="3219822"/>
            <a:ext cx="1944216" cy="828206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  <a:cs typeface="+mj-cs"/>
                <a:sym typeface="Calibri"/>
              </a:rPr>
              <a:t>Cloud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itchFamily="18" charset="0"/>
              <a:ea typeface="微软雅黑" pitchFamily="34" charset="-122"/>
              <a:cs typeface="+mj-cs"/>
              <a:sym typeface="Calibri"/>
            </a:endParaRPr>
          </a:p>
        </p:txBody>
      </p:sp>
      <p:pic>
        <p:nvPicPr>
          <p:cNvPr id="128" name="Picture 2" descr="C:\Users\l00127382\AppData\Local\Microsoft\Windows\Temporary Internet Files\Content.Outlook\AA70INBU\flat cloud (3)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504"/>
            <a:ext cx="74989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Box 128"/>
          <p:cNvSpPr txBox="1"/>
          <p:nvPr/>
        </p:nvSpPr>
        <p:spPr>
          <a:xfrm>
            <a:off x="7380312" y="3501504"/>
            <a:ext cx="9669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Deterministic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779912" y="3291830"/>
            <a:ext cx="4956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CDN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843808" y="3291830"/>
            <a:ext cx="4956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CDN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80312" y="3645520"/>
            <a:ext cx="1334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Data pre-processing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380312" y="3789536"/>
            <a:ext cx="14542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Heterogeneous access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619672" y="35015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Non-time-sensitive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078379" y="2859782"/>
            <a:ext cx="5315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Distributed computing </a:t>
            </a:r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p</a:t>
            </a:r>
            <a:r>
              <a:rPr lang="en-US" altLang="zh-CN" sz="1600" b="1" dirty="0" smtClean="0">
                <a:latin typeface="Garamond" pitchFamily="18" charset="0"/>
                <a:ea typeface="微软雅黑" pitchFamily="34" charset="-122"/>
              </a:rPr>
              <a:t>lane to enabling edge intelligence </a:t>
            </a:r>
            <a:endParaRPr lang="en-US" altLang="zh-CN" sz="1600" b="1" dirty="0" smtClean="0">
              <a:latin typeface="Garamond" pitchFamily="18" charset="0"/>
              <a:ea typeface="微软雅黑" pitchFamily="34" charset="-122"/>
            </a:endParaRPr>
          </a:p>
        </p:txBody>
      </p:sp>
      <p:cxnSp>
        <p:nvCxnSpPr>
          <p:cNvPr id="188" name="直接箭头连接符 187"/>
          <p:cNvCxnSpPr/>
          <p:nvPr/>
        </p:nvCxnSpPr>
        <p:spPr>
          <a:xfrm>
            <a:off x="755576" y="2665244"/>
            <a:ext cx="813690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接箭头连接符 188"/>
          <p:cNvCxnSpPr/>
          <p:nvPr/>
        </p:nvCxnSpPr>
        <p:spPr>
          <a:xfrm>
            <a:off x="755576" y="4587974"/>
            <a:ext cx="2268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3238992" y="4587974"/>
            <a:ext cx="5725496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5724129" y="3579862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solidFill>
                  <a:schemeClr val="bg2"/>
                </a:solidFill>
                <a:latin typeface="Garamond" pitchFamily="18" charset="0"/>
                <a:ea typeface="微软雅黑" pitchFamily="34" charset="-122"/>
              </a:rPr>
              <a:t>Time-sensitive</a:t>
            </a:r>
            <a:endParaRPr lang="zh-CN" altLang="en-US" sz="1050" b="1" dirty="0">
              <a:solidFill>
                <a:schemeClr val="bg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475656" y="4303426"/>
            <a:ext cx="700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2"/>
                </a:solidFill>
                <a:latin typeface="Garamond" pitchFamily="18" charset="0"/>
                <a:ea typeface="微软雅黑" pitchFamily="34" charset="-122"/>
              </a:rPr>
              <a:t>NOW</a:t>
            </a:r>
            <a:endParaRPr lang="zh-CN" altLang="en-US" sz="1600" b="1" dirty="0">
              <a:solidFill>
                <a:schemeClr val="accent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292080" y="4303426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Garamond" pitchFamily="18" charset="0"/>
                <a:ea typeface="微软雅黑" pitchFamily="34" charset="-122"/>
              </a:rPr>
              <a:t>FUTURE</a:t>
            </a:r>
            <a:endParaRPr lang="zh-CN" altLang="en-US" sz="1600" b="1" dirty="0">
              <a:solidFill>
                <a:schemeClr val="accent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427984" y="2377212"/>
            <a:ext cx="700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2"/>
                </a:solidFill>
                <a:latin typeface="Garamond" pitchFamily="18" charset="0"/>
                <a:ea typeface="微软雅黑" pitchFamily="34" charset="-122"/>
              </a:rPr>
              <a:t>NOW</a:t>
            </a:r>
            <a:endParaRPr lang="zh-CN" altLang="en-US" sz="1600" b="1" dirty="0">
              <a:solidFill>
                <a:schemeClr val="accent2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51520" y="2859782"/>
            <a:ext cx="369332" cy="1462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Computing Plane</a:t>
            </a:r>
            <a:endParaRPr lang="zh-CN" altLang="en-US" sz="1200" b="1" dirty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7" name="矩形 166"/>
          <p:cNvSpPr/>
          <p:nvPr/>
        </p:nvSpPr>
        <p:spPr bwMode="auto">
          <a:xfrm>
            <a:off x="2736080" y="4083918"/>
            <a:ext cx="900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City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8" name="矩形 167"/>
          <p:cNvSpPr/>
          <p:nvPr/>
        </p:nvSpPr>
        <p:spPr bwMode="auto">
          <a:xfrm>
            <a:off x="791864" y="4083918"/>
            <a:ext cx="1944216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Province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70" name="矩形 169"/>
          <p:cNvSpPr/>
          <p:nvPr/>
        </p:nvSpPr>
        <p:spPr bwMode="auto">
          <a:xfrm>
            <a:off x="6408488" y="4083918"/>
            <a:ext cx="2556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On-Premise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77" name="矩形 176"/>
          <p:cNvSpPr/>
          <p:nvPr/>
        </p:nvSpPr>
        <p:spPr bwMode="auto">
          <a:xfrm>
            <a:off x="3636280" y="4083918"/>
            <a:ext cx="900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County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79" name="矩形 178"/>
          <p:cNvSpPr/>
          <p:nvPr/>
        </p:nvSpPr>
        <p:spPr bwMode="auto">
          <a:xfrm>
            <a:off x="4536280" y="4083918"/>
            <a:ext cx="1872000" cy="2520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Aggre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.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itchFamily="18" charset="0"/>
                <a:ea typeface="微软雅黑" pitchFamily="34" charset="-122"/>
              </a:rPr>
              <a:t> </a:t>
            </a:r>
            <a:r>
              <a:rPr lang="en-US" altLang="zh-CN" sz="1600" kern="0" noProof="0" dirty="0" smtClean="0">
                <a:solidFill>
                  <a:sysClr val="windowText" lastClr="000000"/>
                </a:solidFill>
                <a:latin typeface="Garamond" pitchFamily="18" charset="0"/>
                <a:ea typeface="微软雅黑" pitchFamily="34" charset="-122"/>
              </a:rPr>
              <a:t>Node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itchFamily="18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矩形 80"/>
          <p:cNvSpPr/>
          <p:nvPr/>
        </p:nvSpPr>
        <p:spPr>
          <a:xfrm>
            <a:off x="5327576" y="2427734"/>
            <a:ext cx="1224136" cy="864096"/>
          </a:xfrm>
          <a:prstGeom prst="rect">
            <a:avLst/>
          </a:prstGeom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CN" sz="1100" b="1" dirty="0" smtClean="0">
                <a:solidFill>
                  <a:schemeClr val="tx1"/>
                </a:solidFill>
              </a:rPr>
              <a:t>MEP</a:t>
            </a:r>
            <a:endParaRPr lang="zh-CN" altLang="en-US" sz="11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783" y="79407"/>
            <a:ext cx="842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18"/>
            <a:r>
              <a:rPr lang="en-US" altLang="zh-CN" sz="2000" dirty="0" smtClean="0">
                <a:solidFill>
                  <a:prstClr val="white"/>
                </a:solidFill>
                <a:latin typeface="Garamond" pitchFamily="18" charset="0"/>
                <a:ea typeface="微软雅黑" panose="020B0503020204020204" pitchFamily="34" charset="-122"/>
              </a:rPr>
              <a:t>NCC-Virtualization Platform</a:t>
            </a:r>
            <a:endParaRPr lang="zh-CN" altLang="en-US" sz="2000" dirty="0">
              <a:solidFill>
                <a:prstClr val="white"/>
              </a:solidFill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87216" y="4279464"/>
            <a:ext cx="6264696" cy="3085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14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Physical Resource Pool</a:t>
            </a:r>
            <a:endParaRPr lang="en-US" altLang="zh-CN" sz="14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7216" y="3723878"/>
            <a:ext cx="3096344" cy="48962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NFVI</a:t>
            </a:r>
            <a:endParaRPr lang="zh-CN" altLang="en-US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auto">
          <a:xfrm>
            <a:off x="609622" y="3867918"/>
            <a:ext cx="1298082" cy="21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VIM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609622" y="4124418"/>
            <a:ext cx="1298082" cy="21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PIM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07296" y="2571750"/>
            <a:ext cx="223224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UPF</a:t>
            </a:r>
            <a:endParaRPr lang="zh-CN" altLang="en-US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5255568" y="915566"/>
            <a:ext cx="0" cy="331236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51312" y="555526"/>
            <a:ext cx="10999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NFV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Zone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703" y="555526"/>
            <a:ext cx="9444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EC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Zone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681630" y="1707654"/>
            <a:ext cx="1152128" cy="15121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VNFM</a:t>
            </a:r>
          </a:p>
        </p:txBody>
      </p:sp>
      <p:sp>
        <p:nvSpPr>
          <p:cNvPr id="18" name="矩形 17"/>
          <p:cNvSpPr/>
          <p:nvPr/>
        </p:nvSpPr>
        <p:spPr>
          <a:xfrm>
            <a:off x="2087216" y="2571750"/>
            <a:ext cx="648072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5G-CU</a:t>
            </a:r>
            <a:endParaRPr lang="zh-CN" altLang="en-US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Rectangle 44"/>
          <p:cNvSpPr>
            <a:spLocks noChangeArrowheads="1"/>
          </p:cNvSpPr>
          <p:nvPr/>
        </p:nvSpPr>
        <p:spPr bwMode="auto">
          <a:xfrm>
            <a:off x="2087216" y="843558"/>
            <a:ext cx="2880320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NFV-O</a:t>
            </a:r>
            <a:endParaRPr lang="en-US" altLang="zh-CN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5363616" y="843558"/>
            <a:ext cx="2952328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Centralized EC management platform</a:t>
            </a:r>
            <a:endParaRPr lang="en-US" altLang="zh-CN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39744" y="2643758"/>
            <a:ext cx="6840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Edge </a:t>
            </a:r>
          </a:p>
          <a:p>
            <a:pPr algn="ctr"/>
            <a:r>
              <a:rPr lang="en-US" altLang="zh-CN" dirty="0" smtClean="0"/>
              <a:t>App</a:t>
            </a:r>
            <a:endParaRPr lang="zh-CN" altLang="en-US" dirty="0"/>
          </a:p>
        </p:txBody>
      </p:sp>
      <p:cxnSp>
        <p:nvCxnSpPr>
          <p:cNvPr id="29" name="直接连接符 28"/>
          <p:cNvCxnSpPr>
            <a:stCxn id="17" idx="2"/>
          </p:cNvCxnSpPr>
          <p:nvPr/>
        </p:nvCxnSpPr>
        <p:spPr>
          <a:xfrm>
            <a:off x="1257694" y="3219822"/>
            <a:ext cx="15149" cy="576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形状 31"/>
          <p:cNvCxnSpPr>
            <a:endCxn id="21" idx="1"/>
          </p:cNvCxnSpPr>
          <p:nvPr/>
        </p:nvCxnSpPr>
        <p:spPr>
          <a:xfrm rot="5400000" flipH="1" flipV="1">
            <a:off x="1259124" y="879562"/>
            <a:ext cx="576064" cy="108012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22" idx="1"/>
            <a:endCxn id="21" idx="3"/>
          </p:cNvCxnSpPr>
          <p:nvPr/>
        </p:nvCxnSpPr>
        <p:spPr>
          <a:xfrm flipH="1">
            <a:off x="4967536" y="1131590"/>
            <a:ext cx="396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形状 38"/>
          <p:cNvCxnSpPr>
            <a:endCxn id="21" idx="1"/>
          </p:cNvCxnSpPr>
          <p:nvPr/>
        </p:nvCxnSpPr>
        <p:spPr>
          <a:xfrm rot="10800000" flipH="1">
            <a:off x="287016" y="1131590"/>
            <a:ext cx="1800200" cy="3060340"/>
          </a:xfrm>
          <a:prstGeom prst="bentConnector3">
            <a:avLst>
              <a:gd name="adj1" fmla="val -1269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2087216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91272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095328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599384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103440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607496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5363616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867672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371728" y="3363838"/>
            <a:ext cx="43204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VM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875784" y="3723878"/>
            <a:ext cx="32400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</a:rPr>
              <a:t>Container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259827" y="3723878"/>
            <a:ext cx="32400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</a:rPr>
              <a:t>Container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7631832" y="2643758"/>
            <a:ext cx="684112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Edge </a:t>
            </a:r>
          </a:p>
          <a:p>
            <a:pPr algn="ctr"/>
            <a:r>
              <a:rPr lang="en-US" altLang="zh-CN" dirty="0" smtClean="0"/>
              <a:t>App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5399584" y="2983326"/>
            <a:ext cx="1080120" cy="25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8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RAN API</a:t>
            </a:r>
          </a:p>
          <a:p>
            <a:pPr algn="ctr">
              <a:defRPr/>
            </a:pPr>
            <a:r>
              <a:rPr lang="en-US" altLang="zh-CN" sz="8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Exposure Function</a:t>
            </a:r>
            <a:endParaRPr lang="zh-CN" altLang="en-US" sz="8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903640" y="1635646"/>
            <a:ext cx="2412304" cy="6480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en-US" altLang="zh-CN" sz="11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Third party </a:t>
            </a:r>
            <a:r>
              <a:rPr lang="en-US" altLang="zh-CN" sz="1100" b="1" kern="0" dirty="0" err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PaaS</a:t>
            </a:r>
            <a:endParaRPr lang="zh-CN" altLang="en-US" sz="11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399584" y="2664230"/>
            <a:ext cx="1080120" cy="25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8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  API</a:t>
            </a:r>
          </a:p>
          <a:p>
            <a:pPr algn="ctr">
              <a:defRPr/>
            </a:pPr>
            <a:r>
              <a:rPr lang="en-US" altLang="zh-CN" sz="800" b="1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Exposure Function</a:t>
            </a:r>
            <a:endParaRPr lang="zh-CN" altLang="en-US" sz="8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267328" y="3975926"/>
            <a:ext cx="828000" cy="18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DPDK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203432" y="3975926"/>
            <a:ext cx="828000" cy="18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err="1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numa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211544" y="3975926"/>
            <a:ext cx="828000" cy="18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Network</a:t>
            </a:r>
            <a:endParaRPr lang="zh-CN" altLang="en-US" sz="11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Rectangle 44"/>
          <p:cNvSpPr>
            <a:spLocks noChangeArrowheads="1"/>
          </p:cNvSpPr>
          <p:nvPr/>
        </p:nvSpPr>
        <p:spPr bwMode="auto">
          <a:xfrm>
            <a:off x="609622" y="3435846"/>
            <a:ext cx="1298082" cy="21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CaaS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左右箭头 76"/>
          <p:cNvSpPr/>
          <p:nvPr/>
        </p:nvSpPr>
        <p:spPr>
          <a:xfrm>
            <a:off x="6479704" y="2643758"/>
            <a:ext cx="360040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左右箭头 84"/>
          <p:cNvSpPr/>
          <p:nvPr/>
        </p:nvSpPr>
        <p:spPr>
          <a:xfrm>
            <a:off x="6479704" y="3003798"/>
            <a:ext cx="360040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/>
          <p:cNvSpPr txBox="1"/>
          <p:nvPr/>
        </p:nvSpPr>
        <p:spPr>
          <a:xfrm>
            <a:off x="4607496" y="3620874"/>
            <a:ext cx="1236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Local Breakout</a:t>
            </a:r>
            <a:endParaRPr lang="zh-CN" altLang="en-US" sz="11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手杖形箭头 107"/>
          <p:cNvSpPr/>
          <p:nvPr/>
        </p:nvSpPr>
        <p:spPr>
          <a:xfrm rot="10800000" flipH="1">
            <a:off x="4103440" y="3507853"/>
            <a:ext cx="2209364" cy="43204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975648" y="1923678"/>
            <a:ext cx="75600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100" b="1" dirty="0" smtClean="0"/>
              <a:t>AWS </a:t>
            </a:r>
            <a:r>
              <a:rPr lang="en-US" altLang="zh-CN" sz="1100" b="1" dirty="0" err="1" smtClean="0"/>
              <a:t>Greengrass</a:t>
            </a:r>
            <a:endParaRPr lang="zh-CN" altLang="en-US" sz="1100" b="1" dirty="0"/>
          </a:p>
        </p:txBody>
      </p:sp>
      <p:sp>
        <p:nvSpPr>
          <p:cNvPr id="54" name="矩形 53"/>
          <p:cNvSpPr/>
          <p:nvPr/>
        </p:nvSpPr>
        <p:spPr>
          <a:xfrm>
            <a:off x="6803824" y="1923678"/>
            <a:ext cx="75600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100" b="1" dirty="0" err="1" smtClean="0"/>
              <a:t>Alibaba</a:t>
            </a:r>
            <a:endParaRPr lang="en-US" altLang="zh-CN" sz="1100" b="1" dirty="0" smtClean="0"/>
          </a:p>
          <a:p>
            <a:pPr algn="ctr"/>
            <a:r>
              <a:rPr lang="en-US" altLang="zh-CN" sz="1100" b="1" dirty="0" smtClean="0"/>
              <a:t>Link </a:t>
            </a:r>
            <a:r>
              <a:rPr lang="en-US" altLang="zh-CN" sz="1100" b="1" dirty="0" smtClean="0"/>
              <a:t>Edge</a:t>
            </a:r>
            <a:endParaRPr lang="zh-CN" altLang="en-US" sz="1100" b="1" dirty="0"/>
          </a:p>
        </p:txBody>
      </p:sp>
      <p:sp>
        <p:nvSpPr>
          <p:cNvPr id="58" name="左右箭头 57"/>
          <p:cNvSpPr/>
          <p:nvPr/>
        </p:nvSpPr>
        <p:spPr>
          <a:xfrm rot="5400000">
            <a:off x="6911751" y="2319722"/>
            <a:ext cx="432048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左右箭头 58"/>
          <p:cNvSpPr/>
          <p:nvPr/>
        </p:nvSpPr>
        <p:spPr>
          <a:xfrm rot="5400000">
            <a:off x="7811851" y="2319722"/>
            <a:ext cx="432048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7631832" y="1923678"/>
            <a:ext cx="648072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100" b="1" dirty="0" smtClean="0"/>
              <a:t>…</a:t>
            </a:r>
            <a:endParaRPr lang="zh-CN" altLang="en-US" sz="11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127775" y="2283718"/>
            <a:ext cx="87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Restful API</a:t>
            </a:r>
            <a:endParaRPr lang="zh-CN" altLang="en-US" sz="1200" b="1" dirty="0"/>
          </a:p>
        </p:txBody>
      </p:sp>
      <p:cxnSp>
        <p:nvCxnSpPr>
          <p:cNvPr id="63" name="直接连接符 62"/>
          <p:cNvCxnSpPr/>
          <p:nvPr/>
        </p:nvCxnSpPr>
        <p:spPr>
          <a:xfrm flipH="1">
            <a:off x="2051720" y="1563638"/>
            <a:ext cx="65882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250069" y="1203598"/>
            <a:ext cx="881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Remote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50069" y="1635646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Local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335688" y="1059582"/>
            <a:ext cx="100811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altLang="zh-CN" sz="1200" b="1" dirty="0" err="1" smtClean="0">
                <a:solidFill>
                  <a:schemeClr val="tx1"/>
                </a:solidFill>
              </a:rPr>
              <a:t>Openstack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ts val="1000"/>
              </a:lnSpc>
            </a:pPr>
            <a:r>
              <a:rPr lang="en-US" altLang="zh-CN" sz="1200" b="1" dirty="0" smtClean="0">
                <a:solidFill>
                  <a:schemeClr val="tx1"/>
                </a:solidFill>
              </a:rPr>
              <a:t>agent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7487816" y="1059582"/>
            <a:ext cx="72008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altLang="zh-CN" sz="1200" b="1" dirty="0" smtClean="0">
                <a:solidFill>
                  <a:schemeClr val="tx1"/>
                </a:solidFill>
              </a:rPr>
              <a:t>K8s agent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63680" y="2427734"/>
            <a:ext cx="87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Restful API</a:t>
            </a:r>
            <a:endParaRPr lang="zh-CN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3428962" y="2583073"/>
            <a:ext cx="5573445" cy="942096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spcBef>
                <a:spcPts val="300"/>
              </a:spcBef>
            </a:pPr>
            <a:endParaRPr lang="en-US" altLang="zh-CN" sz="1400" dirty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  <a:p>
            <a:pPr marL="92075" indent="-920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Cloud undertakes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computing-aggressive task</a:t>
            </a:r>
            <a:endParaRPr lang="en-US" altLang="zh-CN" sz="1400" dirty="0">
              <a:solidFill>
                <a:schemeClr val="tx1"/>
              </a:solidFill>
              <a:latin typeface="Garamond" pitchFamily="18" charset="0"/>
              <a:ea typeface="微软雅黑" pitchFamily="34" charset="-122"/>
              <a:cs typeface="Times New Roman" pitchFamily="18" charset="0"/>
            </a:endParaRPr>
          </a:p>
          <a:p>
            <a:pPr marL="92075" indent="-920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Cloud operates training process with data collected by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Edge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platform, and deliver eigenvalue results back to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Edge p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latform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.</a:t>
            </a:r>
            <a:endParaRPr lang="en-US" altLang="zh-CN" sz="1400" dirty="0">
              <a:solidFill>
                <a:schemeClr val="tx1"/>
              </a:solidFill>
              <a:latin typeface="Garamond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419872" y="3807209"/>
            <a:ext cx="5591625" cy="636749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2075" indent="-92075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sz="800" dirty="0" smtClean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  <a:p>
            <a:pPr marL="92075" indent="-920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Edge platform conduct inference to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make a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time-sensitive decision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. </a:t>
            </a:r>
            <a:endParaRPr lang="en-US" altLang="zh-CN" sz="1400" dirty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1600" y="3106208"/>
            <a:ext cx="1800200" cy="9777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CN" sz="11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Edge </a:t>
            </a:r>
            <a:r>
              <a:rPr lang="en-US" altLang="zh-CN" sz="11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Platform</a:t>
            </a:r>
            <a:endParaRPr lang="zh-CN" altLang="en-US" sz="1600" b="1" dirty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7624" y="3394240"/>
            <a:ext cx="720080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Data Processing</a:t>
            </a:r>
          </a:p>
        </p:txBody>
      </p:sp>
      <p:sp>
        <p:nvSpPr>
          <p:cNvPr id="15" name="矩形 14"/>
          <p:cNvSpPr/>
          <p:nvPr/>
        </p:nvSpPr>
        <p:spPr>
          <a:xfrm>
            <a:off x="1187624" y="3682273"/>
            <a:ext cx="720080" cy="2880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Data Collection</a:t>
            </a:r>
          </a:p>
        </p:txBody>
      </p:sp>
      <p:sp>
        <p:nvSpPr>
          <p:cNvPr id="56" name="矩形 55"/>
          <p:cNvSpPr/>
          <p:nvPr/>
        </p:nvSpPr>
        <p:spPr>
          <a:xfrm>
            <a:off x="1835697" y="3394240"/>
            <a:ext cx="720080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85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Eigenvalue Database</a:t>
            </a:r>
          </a:p>
        </p:txBody>
      </p:sp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>
          <a:xfrm>
            <a:off x="107502" y="87474"/>
            <a:ext cx="9036498" cy="324036"/>
          </a:xfrm>
        </p:spPr>
        <p:txBody>
          <a:bodyPr/>
          <a:lstStyle/>
          <a:p>
            <a:r>
              <a:rPr lang="en-US" altLang="zh-CN" b="0" dirty="0" smtClean="0">
                <a:latin typeface="Garamond" pitchFamily="18" charset="0"/>
                <a:cs typeface="Times New Roman" pitchFamily="18" charset="0"/>
              </a:rPr>
              <a:t>NCC-Coordination of computing resource (1/2,an AI example)</a:t>
            </a:r>
            <a:endParaRPr lang="zh-CN" altLang="en-US" b="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0" name="直接连接符 9"/>
          <p:cNvCxnSpPr>
            <a:stCxn id="15" idx="2"/>
            <a:endCxn id="19" idx="0"/>
          </p:cNvCxnSpPr>
          <p:nvPr/>
        </p:nvCxnSpPr>
        <p:spPr>
          <a:xfrm flipH="1">
            <a:off x="1403616" y="3970304"/>
            <a:ext cx="144048" cy="4737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15" idx="2"/>
            <a:endCxn id="22" idx="0"/>
          </p:cNvCxnSpPr>
          <p:nvPr/>
        </p:nvCxnSpPr>
        <p:spPr>
          <a:xfrm>
            <a:off x="1547664" y="3970304"/>
            <a:ext cx="1584144" cy="11361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15" idx="2"/>
            <a:endCxn id="20" idx="0"/>
          </p:cNvCxnSpPr>
          <p:nvPr/>
        </p:nvCxnSpPr>
        <p:spPr>
          <a:xfrm flipH="1">
            <a:off x="611528" y="3970304"/>
            <a:ext cx="936136" cy="18562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9" name="Picture 4" descr="router icon 的图像结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444055"/>
            <a:ext cx="576000" cy="555429"/>
          </a:xfrm>
          <a:prstGeom prst="rect">
            <a:avLst/>
          </a:prstGeom>
          <a:noFill/>
        </p:spPr>
      </p:pic>
      <p:pic>
        <p:nvPicPr>
          <p:cNvPr id="20" name="Picture 4" descr="router icon 的图像结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55926"/>
            <a:ext cx="576000" cy="555429"/>
          </a:xfrm>
          <a:prstGeom prst="rect">
            <a:avLst/>
          </a:prstGeom>
          <a:noFill/>
        </p:spPr>
      </p:pic>
      <p:pic>
        <p:nvPicPr>
          <p:cNvPr id="21" name="Picture 4" descr="router icon 的图像结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444055"/>
            <a:ext cx="576000" cy="555429"/>
          </a:xfrm>
          <a:prstGeom prst="rect">
            <a:avLst/>
          </a:prstGeom>
          <a:noFill/>
        </p:spPr>
      </p:pic>
      <p:pic>
        <p:nvPicPr>
          <p:cNvPr id="22" name="Picture 4" descr="router icon 的图像结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083918"/>
            <a:ext cx="576000" cy="555429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</p:pic>
      <p:cxnSp>
        <p:nvCxnSpPr>
          <p:cNvPr id="26" name="直接连接符 25"/>
          <p:cNvCxnSpPr>
            <a:stCxn id="15" idx="2"/>
            <a:endCxn id="21" idx="0"/>
          </p:cNvCxnSpPr>
          <p:nvPr/>
        </p:nvCxnSpPr>
        <p:spPr>
          <a:xfrm>
            <a:off x="1547664" y="3970304"/>
            <a:ext cx="720048" cy="47375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14" idx="0"/>
          </p:cNvCxnSpPr>
          <p:nvPr/>
        </p:nvCxnSpPr>
        <p:spPr>
          <a:xfrm flipV="1">
            <a:off x="1547664" y="1851670"/>
            <a:ext cx="0" cy="15425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56" idx="0"/>
          </p:cNvCxnSpPr>
          <p:nvPr/>
        </p:nvCxnSpPr>
        <p:spPr>
          <a:xfrm>
            <a:off x="2195736" y="1851670"/>
            <a:ext cx="1" cy="15425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15" idx="0"/>
            <a:endCxn id="14" idx="2"/>
          </p:cNvCxnSpPr>
          <p:nvPr/>
        </p:nvCxnSpPr>
        <p:spPr>
          <a:xfrm flipV="1">
            <a:off x="1547664" y="3682272"/>
            <a:ext cx="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1547664" y="3538256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>
            <a:off x="1763688" y="3538256"/>
            <a:ext cx="27964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1835697" y="3682272"/>
            <a:ext cx="720080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Controller</a:t>
            </a:r>
          </a:p>
        </p:txBody>
      </p:sp>
      <p:cxnSp>
        <p:nvCxnSpPr>
          <p:cNvPr id="82" name="直接箭头连接符 81"/>
          <p:cNvCxnSpPr/>
          <p:nvPr/>
        </p:nvCxnSpPr>
        <p:spPr>
          <a:xfrm>
            <a:off x="2195736" y="3538256"/>
            <a:ext cx="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766976" y="2076115"/>
            <a:ext cx="868086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altLang="zh-CN" sz="10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Uploading Data</a:t>
            </a:r>
          </a:p>
        </p:txBody>
      </p:sp>
      <p:sp>
        <p:nvSpPr>
          <p:cNvPr id="96" name="矩形 95"/>
          <p:cNvSpPr/>
          <p:nvPr/>
        </p:nvSpPr>
        <p:spPr>
          <a:xfrm>
            <a:off x="2087660" y="2067597"/>
            <a:ext cx="936104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altLang="zh-CN" sz="10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Updating Eigenvalue Database </a:t>
            </a:r>
          </a:p>
        </p:txBody>
      </p:sp>
      <p:sp>
        <p:nvSpPr>
          <p:cNvPr id="119" name="矩形 118"/>
          <p:cNvSpPr/>
          <p:nvPr/>
        </p:nvSpPr>
        <p:spPr>
          <a:xfrm>
            <a:off x="6335688" y="1512168"/>
            <a:ext cx="2808312" cy="12241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000" dirty="0" smtClean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6156176" y="3672408"/>
            <a:ext cx="2808312" cy="12241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000" dirty="0" smtClean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6228184" y="3672408"/>
            <a:ext cx="2808312" cy="12241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000" dirty="0" smtClean="0">
              <a:solidFill>
                <a:schemeClr val="tx1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16" name="云形 15"/>
          <p:cNvSpPr/>
          <p:nvPr/>
        </p:nvSpPr>
        <p:spPr bwMode="auto">
          <a:xfrm>
            <a:off x="971600" y="1224136"/>
            <a:ext cx="1800200" cy="60657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1600" dirty="0">
              <a:solidFill>
                <a:prstClr val="black"/>
              </a:solidFill>
              <a:latin typeface="Garamond" pitchFamily="18" charset="0"/>
              <a:ea typeface="微软雅黑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1403648" y="1368152"/>
            <a:ext cx="936104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00" b="1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</a:rPr>
              <a:t>Cloud Training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79512" y="534988"/>
            <a:ext cx="8856984" cy="504056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Cloud-Edge coordination </a:t>
            </a:r>
            <a:r>
              <a:rPr lang="en-US" altLang="zh-CN" sz="20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: </a:t>
            </a:r>
            <a:r>
              <a:rPr lang="en-US" altLang="zh-CN" sz="20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Global </a:t>
            </a:r>
            <a:r>
              <a:rPr lang="en-US" altLang="zh-CN" sz="2000" dirty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Intelligence, Local </a:t>
            </a:r>
            <a:r>
              <a:rPr lang="en-US" altLang="zh-CN" sz="20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Decision (</a:t>
            </a:r>
            <a:r>
              <a:rPr lang="en-US" altLang="zh-CN" sz="20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GILD)</a:t>
            </a:r>
            <a:endParaRPr lang="en-US" altLang="zh-CN" sz="2000" dirty="0">
              <a:solidFill>
                <a:schemeClr val="tx1"/>
              </a:solidFill>
              <a:latin typeface="Garamond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9" name="六边形 58"/>
          <p:cNvSpPr/>
          <p:nvPr/>
        </p:nvSpPr>
        <p:spPr>
          <a:xfrm>
            <a:off x="4962872" y="2427734"/>
            <a:ext cx="2505624" cy="28800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Global Intelligence</a:t>
            </a:r>
            <a:endParaRPr lang="zh-CN" altLang="en-US" sz="1400" dirty="0"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61" name="六边形 60"/>
          <p:cNvSpPr/>
          <p:nvPr/>
        </p:nvSpPr>
        <p:spPr>
          <a:xfrm>
            <a:off x="4962872" y="3651870"/>
            <a:ext cx="2505624" cy="28800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400" dirty="0" smtClean="0">
                <a:latin typeface="Garamond" pitchFamily="18" charset="0"/>
                <a:ea typeface="微软雅黑" panose="020B0503020204020204" pitchFamily="34" charset="-122"/>
              </a:rPr>
              <a:t>Local Decision</a:t>
            </a:r>
            <a:endParaRPr lang="zh-CN" altLang="en-US" sz="1400" dirty="0">
              <a:latin typeface="Garamond" pitchFamily="18" charset="0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419872" y="1203598"/>
            <a:ext cx="5616624" cy="1152128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Training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, core of AI algorithm, outputs eigenvalue which cost massive time and resource.</a:t>
            </a:r>
            <a:endParaRPr lang="en-US" altLang="zh-CN" sz="1400" dirty="0">
              <a:solidFill>
                <a:schemeClr val="tx1"/>
              </a:solidFill>
              <a:latin typeface="Garamond" pitchFamily="18" charset="0"/>
              <a:ea typeface="微软雅黑" pitchFamily="34" charset="-122"/>
              <a:cs typeface="Times New Roman" pitchFamily="18" charset="0"/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Inference, </a:t>
            </a:r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itchFamily="34" charset="-122"/>
                <a:cs typeface="Times New Roman" pitchFamily="18" charset="0"/>
              </a:rPr>
              <a:t>has match lower computing requirement but highly sensitive to latency.</a:t>
            </a:r>
            <a:endParaRPr lang="en-US" altLang="zh-CN" sz="1000" dirty="0">
              <a:solidFill>
                <a:schemeClr val="tx1"/>
              </a:solidFill>
              <a:latin typeface="Garamond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7" name="六边形 46"/>
          <p:cNvSpPr/>
          <p:nvPr/>
        </p:nvSpPr>
        <p:spPr>
          <a:xfrm>
            <a:off x="3491881" y="1039076"/>
            <a:ext cx="5021868" cy="23653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Garamond" pitchFamily="18" charset="0"/>
                <a:ea typeface="微软雅黑" panose="020B0503020204020204" pitchFamily="34" charset="-122"/>
              </a:rPr>
              <a:t>AI algorithm coordination</a:t>
            </a:r>
            <a:endParaRPr lang="zh-CN" altLang="en-US" sz="1400" dirty="0">
              <a:solidFill>
                <a:schemeClr val="tx1"/>
              </a:solidFill>
              <a:latin typeface="Garamond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5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CN" b="0" dirty="0" smtClean="0">
                <a:latin typeface="Garamond" pitchFamily="18" charset="0"/>
                <a:cs typeface="Times New Roman" pitchFamily="18" charset="0"/>
              </a:rPr>
              <a:t>NCC-Coordination of </a:t>
            </a:r>
            <a:r>
              <a:rPr lang="en-US" altLang="zh-CN" b="0" dirty="0" smtClean="0">
                <a:latin typeface="Garamond" pitchFamily="18" charset="0"/>
                <a:cs typeface="Times New Roman" pitchFamily="18" charset="0"/>
              </a:rPr>
              <a:t>computing (2/2)</a:t>
            </a:r>
            <a:endParaRPr lang="zh-CN" altLang="en-US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915566"/>
            <a:ext cx="3168352" cy="3456384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1549" y="1131590"/>
            <a:ext cx="868571" cy="328144"/>
          </a:xfrm>
          <a:prstGeom prst="rect">
            <a:avLst/>
          </a:prstGeom>
          <a:noFill/>
        </p:spPr>
      </p:pic>
      <p:pic>
        <p:nvPicPr>
          <p:cNvPr id="6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916" y="1490772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68" y="1490772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68" y="2066836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55726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916" y="2066836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72" y="2355726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68" y="2642900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916" y="2642900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4988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28" y="3434988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34988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4" descr="核心路由器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72" y="3434988"/>
            <a:ext cx="320000" cy="21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接连接符 17"/>
          <p:cNvCxnSpPr>
            <a:stCxn id="6" idx="3"/>
            <a:endCxn id="7" idx="1"/>
          </p:cNvCxnSpPr>
          <p:nvPr/>
        </p:nvCxnSpPr>
        <p:spPr>
          <a:xfrm>
            <a:off x="1949916" y="1599213"/>
            <a:ext cx="402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0"/>
          </p:cNvCxnSpPr>
          <p:nvPr/>
        </p:nvCxnSpPr>
        <p:spPr>
          <a:xfrm flipV="1">
            <a:off x="2512168" y="1491630"/>
            <a:ext cx="0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0" idx="3"/>
            <a:endCxn id="8" idx="1"/>
          </p:cNvCxnSpPr>
          <p:nvPr/>
        </p:nvCxnSpPr>
        <p:spPr>
          <a:xfrm>
            <a:off x="1949916" y="2175277"/>
            <a:ext cx="402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8" idx="1"/>
            <a:endCxn id="6" idx="3"/>
          </p:cNvCxnSpPr>
          <p:nvPr/>
        </p:nvCxnSpPr>
        <p:spPr>
          <a:xfrm flipH="1" flipV="1">
            <a:off x="1949916" y="1599213"/>
            <a:ext cx="40225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0" idx="3"/>
            <a:endCxn id="7" idx="1"/>
          </p:cNvCxnSpPr>
          <p:nvPr/>
        </p:nvCxnSpPr>
        <p:spPr>
          <a:xfrm flipV="1">
            <a:off x="1949916" y="1599213"/>
            <a:ext cx="40225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10" idx="0"/>
          </p:cNvCxnSpPr>
          <p:nvPr/>
        </p:nvCxnSpPr>
        <p:spPr>
          <a:xfrm>
            <a:off x="1789916" y="1491630"/>
            <a:ext cx="0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8" idx="2"/>
            <a:endCxn id="9" idx="1"/>
          </p:cNvCxnSpPr>
          <p:nvPr/>
        </p:nvCxnSpPr>
        <p:spPr>
          <a:xfrm>
            <a:off x="2512168" y="2283718"/>
            <a:ext cx="187624" cy="180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2" idx="0"/>
            <a:endCxn id="9" idx="1"/>
          </p:cNvCxnSpPr>
          <p:nvPr/>
        </p:nvCxnSpPr>
        <p:spPr>
          <a:xfrm flipV="1">
            <a:off x="2512168" y="2464167"/>
            <a:ext cx="187624" cy="178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3" idx="3"/>
            <a:endCxn id="12" idx="1"/>
          </p:cNvCxnSpPr>
          <p:nvPr/>
        </p:nvCxnSpPr>
        <p:spPr>
          <a:xfrm>
            <a:off x="1949916" y="2751341"/>
            <a:ext cx="402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1" idx="3"/>
            <a:endCxn id="13" idx="0"/>
          </p:cNvCxnSpPr>
          <p:nvPr/>
        </p:nvCxnSpPr>
        <p:spPr>
          <a:xfrm>
            <a:off x="1619672" y="2464167"/>
            <a:ext cx="170244" cy="178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1" idx="3"/>
            <a:endCxn id="10" idx="2"/>
          </p:cNvCxnSpPr>
          <p:nvPr/>
        </p:nvCxnSpPr>
        <p:spPr>
          <a:xfrm flipV="1">
            <a:off x="1619672" y="2283718"/>
            <a:ext cx="170244" cy="180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7" idx="0"/>
            <a:endCxn id="13" idx="2"/>
          </p:cNvCxnSpPr>
          <p:nvPr/>
        </p:nvCxnSpPr>
        <p:spPr>
          <a:xfrm flipV="1">
            <a:off x="1459672" y="2859782"/>
            <a:ext cx="330244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>
            <a:stCxn id="14" idx="0"/>
            <a:endCxn id="12" idx="2"/>
          </p:cNvCxnSpPr>
          <p:nvPr/>
        </p:nvCxnSpPr>
        <p:spPr>
          <a:xfrm flipH="1" flipV="1">
            <a:off x="2512168" y="2859782"/>
            <a:ext cx="419632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12" idx="2"/>
            <a:endCxn id="16" idx="0"/>
          </p:cNvCxnSpPr>
          <p:nvPr/>
        </p:nvCxnSpPr>
        <p:spPr>
          <a:xfrm flipH="1">
            <a:off x="2427744" y="2859782"/>
            <a:ext cx="84424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0"/>
            <a:endCxn id="13" idx="2"/>
          </p:cNvCxnSpPr>
          <p:nvPr/>
        </p:nvCxnSpPr>
        <p:spPr>
          <a:xfrm flipH="1" flipV="1">
            <a:off x="1789916" y="2859782"/>
            <a:ext cx="173812" cy="575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图片 96" descr="基站.png">
            <a:extLst>
              <a:ext uri="{FF2B5EF4-FFF2-40B4-BE49-F238E27FC236}">
                <a16:creationId xmlns:a16="http://schemas.microsoft.com/office/drawing/2014/main" xmlns="" id="{3C87C2C7-5A1F-4F23-B303-783B3BC458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15616" y="3651870"/>
            <a:ext cx="232288" cy="435190"/>
          </a:xfrm>
          <a:prstGeom prst="rect">
            <a:avLst/>
          </a:prstGeom>
          <a:ln/>
        </p:spPr>
      </p:pic>
      <p:pic>
        <p:nvPicPr>
          <p:cNvPr id="34" name="图片 96" descr="基站.png">
            <a:extLst>
              <a:ext uri="{FF2B5EF4-FFF2-40B4-BE49-F238E27FC236}">
                <a16:creationId xmlns:a16="http://schemas.microsoft.com/office/drawing/2014/main" xmlns="" id="{3C87C2C7-5A1F-4F23-B303-783B3BC458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619672" y="3651870"/>
            <a:ext cx="232288" cy="435190"/>
          </a:xfrm>
          <a:prstGeom prst="rect">
            <a:avLst/>
          </a:prstGeom>
          <a:ln/>
        </p:spPr>
      </p:pic>
      <p:pic>
        <p:nvPicPr>
          <p:cNvPr id="35" name="Picture 58" descr="npo00019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3795886"/>
            <a:ext cx="272143" cy="2028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58" descr="npo00019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43808" y="3795886"/>
            <a:ext cx="272143" cy="2028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37" name="直接连接符 36"/>
          <p:cNvCxnSpPr>
            <a:stCxn id="15" idx="2"/>
            <a:endCxn id="34" idx="3"/>
          </p:cNvCxnSpPr>
          <p:nvPr/>
        </p:nvCxnSpPr>
        <p:spPr>
          <a:xfrm flipH="1">
            <a:off x="1851960" y="3651870"/>
            <a:ext cx="111768" cy="217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17" idx="2"/>
            <a:endCxn id="33" idx="3"/>
          </p:cNvCxnSpPr>
          <p:nvPr/>
        </p:nvCxnSpPr>
        <p:spPr>
          <a:xfrm flipH="1">
            <a:off x="1347904" y="3651870"/>
            <a:ext cx="111768" cy="217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6" idx="2"/>
            <a:endCxn id="35" idx="0"/>
          </p:cNvCxnSpPr>
          <p:nvPr/>
        </p:nvCxnSpPr>
        <p:spPr>
          <a:xfrm flipH="1">
            <a:off x="2403816" y="3651870"/>
            <a:ext cx="2392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14" idx="2"/>
            <a:endCxn id="36" idx="0"/>
          </p:cNvCxnSpPr>
          <p:nvPr/>
        </p:nvCxnSpPr>
        <p:spPr>
          <a:xfrm>
            <a:off x="2931800" y="3651870"/>
            <a:ext cx="4808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52168" y="1131590"/>
            <a:ext cx="868571" cy="328144"/>
          </a:xfrm>
          <a:prstGeom prst="rect">
            <a:avLst/>
          </a:prstGeom>
          <a:noFill/>
        </p:spPr>
      </p:pic>
      <p:cxnSp>
        <p:nvCxnSpPr>
          <p:cNvPr id="42" name="直接连接符 41"/>
          <p:cNvCxnSpPr>
            <a:stCxn id="5" idx="2"/>
            <a:endCxn id="6" idx="1"/>
          </p:cNvCxnSpPr>
          <p:nvPr/>
        </p:nvCxnSpPr>
        <p:spPr>
          <a:xfrm>
            <a:off x="1485835" y="1459734"/>
            <a:ext cx="144081" cy="139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7" idx="3"/>
            <a:endCxn id="41" idx="2"/>
          </p:cNvCxnSpPr>
          <p:nvPr/>
        </p:nvCxnSpPr>
        <p:spPr>
          <a:xfrm flipV="1">
            <a:off x="2672168" y="1459734"/>
            <a:ext cx="114286" cy="139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1635646"/>
            <a:ext cx="868571" cy="328144"/>
          </a:xfrm>
          <a:prstGeom prst="rect">
            <a:avLst/>
          </a:prstGeom>
          <a:noFill/>
        </p:spPr>
      </p:pic>
      <p:pic>
        <p:nvPicPr>
          <p:cNvPr id="46" name="Picture 4" descr="https://timgsa.baidu.com/timg?image&amp;quality=80&amp;size=b9999_10000&amp;sec=1494511411662&amp;di=45edd64d2eed387737cb3dab1696bd8e&amp;imgtype=0&amp;src=http%3A%2F%2Fimg0.pconline.com.cn%2Fpconline%2F1307%2F09%2F3375701_istock_000019588436small-scanrail-580-75.jpg">
            <a:extLst>
              <a:ext uri="{FF2B5EF4-FFF2-40B4-BE49-F238E27FC236}">
                <a16:creationId xmlns:a16="http://schemas.microsoft.com/office/drawing/2014/main" xmlns="" id="{0BD4A85D-E7A1-4481-B56E-406B2D32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1635646"/>
            <a:ext cx="868571" cy="328144"/>
          </a:xfrm>
          <a:prstGeom prst="rect">
            <a:avLst/>
          </a:prstGeom>
          <a:noFill/>
        </p:spPr>
      </p:pic>
      <p:cxnSp>
        <p:nvCxnSpPr>
          <p:cNvPr id="47" name="直接连接符 46"/>
          <p:cNvCxnSpPr>
            <a:stCxn id="45" idx="1"/>
            <a:endCxn id="8" idx="0"/>
          </p:cNvCxnSpPr>
          <p:nvPr/>
        </p:nvCxnSpPr>
        <p:spPr>
          <a:xfrm flipH="1">
            <a:off x="2512168" y="1799718"/>
            <a:ext cx="259632" cy="267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46" idx="3"/>
          </p:cNvCxnSpPr>
          <p:nvPr/>
        </p:nvCxnSpPr>
        <p:spPr>
          <a:xfrm flipH="1" flipV="1">
            <a:off x="1552139" y="1799718"/>
            <a:ext cx="237777" cy="267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图片 48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55576" y="2428592"/>
            <a:ext cx="432048" cy="263206"/>
          </a:xfrm>
          <a:prstGeom prst="round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131840" y="2428592"/>
            <a:ext cx="432048" cy="263206"/>
          </a:xfrm>
          <a:prstGeom prst="round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131840" y="3147814"/>
            <a:ext cx="432048" cy="263206"/>
          </a:xfrm>
          <a:prstGeom prst="roundRect">
            <a:avLst/>
          </a:prstGeom>
        </p:spPr>
      </p:pic>
      <p:pic>
        <p:nvPicPr>
          <p:cNvPr id="52" name="Picture 4" descr="AR503系列敏捷网关正视图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11910"/>
            <a:ext cx="476647" cy="35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AR503系列敏捷网关正视图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11910"/>
            <a:ext cx="476647" cy="35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AR503系列敏捷网关正视图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11910"/>
            <a:ext cx="476647" cy="35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AR503系列敏捷网关正视图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11910"/>
            <a:ext cx="476647" cy="35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55576" y="3147814"/>
            <a:ext cx="432048" cy="263206"/>
          </a:xfrm>
          <a:prstGeom prst="roundRect">
            <a:avLst/>
          </a:prstGeom>
        </p:spPr>
      </p:pic>
      <p:cxnSp>
        <p:nvCxnSpPr>
          <p:cNvPr id="57" name="直接连接符 56"/>
          <p:cNvCxnSpPr>
            <a:stCxn id="49" idx="3"/>
            <a:endCxn id="11" idx="1"/>
          </p:cNvCxnSpPr>
          <p:nvPr/>
        </p:nvCxnSpPr>
        <p:spPr>
          <a:xfrm flipV="1">
            <a:off x="1187624" y="2464167"/>
            <a:ext cx="112048" cy="96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50" idx="1"/>
            <a:endCxn id="9" idx="3"/>
          </p:cNvCxnSpPr>
          <p:nvPr/>
        </p:nvCxnSpPr>
        <p:spPr>
          <a:xfrm flipH="1" flipV="1">
            <a:off x="3019792" y="2464167"/>
            <a:ext cx="112048" cy="96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>
            <a:stCxn id="56" idx="3"/>
            <a:endCxn id="17" idx="0"/>
          </p:cNvCxnSpPr>
          <p:nvPr/>
        </p:nvCxnSpPr>
        <p:spPr>
          <a:xfrm>
            <a:off x="1187624" y="3279417"/>
            <a:ext cx="272048" cy="155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51" idx="1"/>
            <a:endCxn id="14" idx="0"/>
          </p:cNvCxnSpPr>
          <p:nvPr/>
        </p:nvCxnSpPr>
        <p:spPr>
          <a:xfrm flipH="1">
            <a:off x="2931800" y="3279417"/>
            <a:ext cx="200040" cy="155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907704" y="1779662"/>
            <a:ext cx="504000" cy="4001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Backbone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07704" y="2355726"/>
            <a:ext cx="504000" cy="2154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itchFamily="34" charset="-122"/>
                <a:ea typeface="微软雅黑" pitchFamily="34" charset="-122"/>
              </a:rPr>
              <a:t>Metro</a:t>
            </a: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07704" y="3003798"/>
            <a:ext cx="504000" cy="20005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itchFamily="34" charset="-122"/>
                <a:ea typeface="微软雅黑" pitchFamily="34" charset="-122"/>
              </a:rPr>
              <a:t>Access</a:t>
            </a:r>
            <a:endParaRPr lang="zh-CN" altLang="en-US" sz="7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9952" y="77155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Edge computing make it a norm to have widely distributed computing resources.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Standalone Servers (Mostly X86)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Embedded Systems (Mostly Arm)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139952" y="1923678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Edge computing make it a norm to heterogeneous computing resource within the network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CPU Pool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GPU Pool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Other ASIC including TPU/NPU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139952" y="3291830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single edge cloud/edge node is perfect for all edge services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Network need to be more intelligence on optimizing the route </a:t>
            </a:r>
            <a:r>
              <a:rPr lang="en-US" altLang="zh-CN" smtClean="0"/>
              <a:t>regarding various computing </a:t>
            </a:r>
            <a:r>
              <a:rPr lang="en-US" altLang="zh-CN" dirty="0" smtClean="0"/>
              <a:t>resource requirement.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中国移动">
  <a:themeElements>
    <a:clrScheme name="中国移动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85D0"/>
      </a:accent1>
      <a:accent2>
        <a:srgbClr val="8FC31F"/>
      </a:accent2>
      <a:accent3>
        <a:srgbClr val="FDD000"/>
      </a:accent3>
      <a:accent4>
        <a:srgbClr val="A6165F"/>
      </a:accent4>
      <a:accent5>
        <a:srgbClr val="7F4F21"/>
      </a:accent5>
      <a:accent6>
        <a:srgbClr val="0098AD"/>
      </a:accent6>
      <a:hlink>
        <a:srgbClr val="002060"/>
      </a:hlink>
      <a:folHlink>
        <a:srgbClr val="0085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主题1" id="{3E7E44DB-096B-4B42-ABB5-61E8D619CA79}" vid="{09E57308-6705-475A-8ED9-83E6AEE190AE}"/>
    </a:ext>
  </a:extLst>
</a:theme>
</file>

<file path=ppt/theme/theme4.xml><?xml version="1.0" encoding="utf-8"?>
<a:theme xmlns:a="http://schemas.openxmlformats.org/drawingml/2006/main" name="3_新模版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2016 最新主题" id="{11D3A3D7-B408-4B5F-A044-856BBA416CFB}" vid="{7E2F5E22-E9EB-4305-8806-2A3D29EA6209}"/>
    </a:ext>
  </a:extLst>
</a:theme>
</file>

<file path=ppt/theme/theme5.xml><?xml version="1.0" encoding="utf-8"?>
<a:theme xmlns:a="http://schemas.openxmlformats.org/drawingml/2006/main" name="1_中国移动">
  <a:themeElements>
    <a:clrScheme name="中国移动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85D0"/>
      </a:accent1>
      <a:accent2>
        <a:srgbClr val="8FC31F"/>
      </a:accent2>
      <a:accent3>
        <a:srgbClr val="FDD000"/>
      </a:accent3>
      <a:accent4>
        <a:srgbClr val="A6165F"/>
      </a:accent4>
      <a:accent5>
        <a:srgbClr val="7F4F21"/>
      </a:accent5>
      <a:accent6>
        <a:srgbClr val="0098AD"/>
      </a:accent6>
      <a:hlink>
        <a:srgbClr val="002060"/>
      </a:hlink>
      <a:folHlink>
        <a:srgbClr val="0085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solidFill>
            <a:schemeClr val="tx1"/>
          </a:solidFill>
          <a:prstDash val="solid"/>
        </a:ln>
        <a:effectLst/>
      </a:spPr>
      <a:bodyPr lIns="36000" rIns="36000"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kern="0" cap="none" spc="0" normalizeH="0" baseline="0" noProof="0" dirty="0">
            <a:ln>
              <a:noFill/>
            </a:ln>
            <a:effectLst/>
            <a:uLnTx/>
            <a:uFillTx/>
            <a:latin typeface="微软雅黑" pitchFamily="34" charset="-122"/>
            <a:ea typeface="微软雅黑" pitchFamily="34" charset="-122"/>
            <a:cs typeface="+mn-cs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4_新模版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6 最新主题" id="{11D3A3D7-B408-4B5F-A044-856BBA416CFB}" vid="{7E2F5E22-E9EB-4305-8806-2A3D29EA6209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46454</TotalTime>
  <Words>519</Words>
  <Application>Microsoft Office PowerPoint</Application>
  <PresentationFormat>全屏显示(16:9)</PresentationFormat>
  <Paragraphs>232</Paragraphs>
  <Slides>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中国移动</vt:lpstr>
      <vt:lpstr>Office 主题</vt:lpstr>
      <vt:lpstr>主题1</vt:lpstr>
      <vt:lpstr>3_新模版</vt:lpstr>
      <vt:lpstr>1_中国移动</vt:lpstr>
      <vt:lpstr>4_新模版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Liang Geng</cp:lastModifiedBy>
  <cp:revision>1560</cp:revision>
  <dcterms:created xsi:type="dcterms:W3CDTF">2018-04-16T02:51:17Z</dcterms:created>
  <dcterms:modified xsi:type="dcterms:W3CDTF">2018-11-07T10:07:01Z</dcterms:modified>
</cp:coreProperties>
</file>